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75" r:id="rId10"/>
    <p:sldId id="265" r:id="rId11"/>
    <p:sldId id="266" r:id="rId12"/>
    <p:sldId id="267" r:id="rId13"/>
    <p:sldId id="268" r:id="rId14"/>
    <p:sldId id="269" r:id="rId15"/>
    <p:sldId id="276" r:id="rId16"/>
    <p:sldId id="270" r:id="rId17"/>
    <p:sldId id="271" r:id="rId18"/>
    <p:sldId id="272" r:id="rId19"/>
    <p:sldId id="273" r:id="rId20"/>
    <p:sldId id="274"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6E56A4-8901-4713-8D60-BB9631BB1D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 xmlns:a16="http://schemas.microsoft.com/office/drawing/2014/main" id="{45FBD14B-4774-4162-AA2F-A4DA6FC2D7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 xmlns:a16="http://schemas.microsoft.com/office/drawing/2014/main" id="{FEAA6493-60B4-40D9-A742-E98925422A60}"/>
              </a:ext>
            </a:extLst>
          </p:cNvPr>
          <p:cNvSpPr>
            <a:spLocks noGrp="1"/>
          </p:cNvSpPr>
          <p:nvPr>
            <p:ph type="dt" sz="half" idx="10"/>
          </p:nvPr>
        </p:nvSpPr>
        <p:spPr/>
        <p:txBody>
          <a:bodyPr/>
          <a:lstStyle/>
          <a:p>
            <a:fld id="{EB168B83-58AC-4464-805E-ED48B44D31CC}" type="datetimeFigureOut">
              <a:rPr lang="fa-IR" smtClean="0"/>
              <a:t>11/28/1443</a:t>
            </a:fld>
            <a:endParaRPr lang="fa-IR"/>
          </a:p>
        </p:txBody>
      </p:sp>
      <p:sp>
        <p:nvSpPr>
          <p:cNvPr id="5" name="Footer Placeholder 4">
            <a:extLst>
              <a:ext uri="{FF2B5EF4-FFF2-40B4-BE49-F238E27FC236}">
                <a16:creationId xmlns="" xmlns:a16="http://schemas.microsoft.com/office/drawing/2014/main" id="{EC85C921-D5AD-42CA-B398-2661CE529E1F}"/>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 xmlns:a16="http://schemas.microsoft.com/office/drawing/2014/main" id="{B852944E-57B1-40FB-9B83-791DB3C0346B}"/>
              </a:ext>
            </a:extLst>
          </p:cNvPr>
          <p:cNvSpPr>
            <a:spLocks noGrp="1"/>
          </p:cNvSpPr>
          <p:nvPr>
            <p:ph type="sldNum" sz="quarter" idx="12"/>
          </p:nvPr>
        </p:nvSpPr>
        <p:spPr/>
        <p:txBody>
          <a:bodyPr/>
          <a:lstStyle/>
          <a:p>
            <a:fld id="{367BBE7A-934E-46B8-A3EE-91FEF9AEE365}" type="slidenum">
              <a:rPr lang="fa-IR" smtClean="0"/>
              <a:t>‹#›</a:t>
            </a:fld>
            <a:endParaRPr lang="fa-IR"/>
          </a:p>
        </p:txBody>
      </p:sp>
    </p:spTree>
    <p:extLst>
      <p:ext uri="{BB962C8B-B14F-4D97-AF65-F5344CB8AC3E}">
        <p14:creationId xmlns:p14="http://schemas.microsoft.com/office/powerpoint/2010/main" val="925781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B2CC20-6F52-4F30-83DE-78402D40861C}"/>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 xmlns:a16="http://schemas.microsoft.com/office/drawing/2014/main" id="{1A6B682C-1235-4505-AC85-0B3178D9A24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 xmlns:a16="http://schemas.microsoft.com/office/drawing/2014/main" id="{5B63D3BF-087C-46EE-B2E5-8653F2F04E86}"/>
              </a:ext>
            </a:extLst>
          </p:cNvPr>
          <p:cNvSpPr>
            <a:spLocks noGrp="1"/>
          </p:cNvSpPr>
          <p:nvPr>
            <p:ph type="dt" sz="half" idx="10"/>
          </p:nvPr>
        </p:nvSpPr>
        <p:spPr/>
        <p:txBody>
          <a:bodyPr/>
          <a:lstStyle/>
          <a:p>
            <a:fld id="{EB168B83-58AC-4464-805E-ED48B44D31CC}" type="datetimeFigureOut">
              <a:rPr lang="fa-IR" smtClean="0"/>
              <a:t>11/28/1443</a:t>
            </a:fld>
            <a:endParaRPr lang="fa-IR"/>
          </a:p>
        </p:txBody>
      </p:sp>
      <p:sp>
        <p:nvSpPr>
          <p:cNvPr id="5" name="Footer Placeholder 4">
            <a:extLst>
              <a:ext uri="{FF2B5EF4-FFF2-40B4-BE49-F238E27FC236}">
                <a16:creationId xmlns="" xmlns:a16="http://schemas.microsoft.com/office/drawing/2014/main" id="{063FA040-9DAD-4117-B404-E130040190E4}"/>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 xmlns:a16="http://schemas.microsoft.com/office/drawing/2014/main" id="{1B820ABF-A67A-4141-A982-EC0D9B26969D}"/>
              </a:ext>
            </a:extLst>
          </p:cNvPr>
          <p:cNvSpPr>
            <a:spLocks noGrp="1"/>
          </p:cNvSpPr>
          <p:nvPr>
            <p:ph type="sldNum" sz="quarter" idx="12"/>
          </p:nvPr>
        </p:nvSpPr>
        <p:spPr/>
        <p:txBody>
          <a:bodyPr/>
          <a:lstStyle/>
          <a:p>
            <a:fld id="{367BBE7A-934E-46B8-A3EE-91FEF9AEE365}" type="slidenum">
              <a:rPr lang="fa-IR" smtClean="0"/>
              <a:t>‹#›</a:t>
            </a:fld>
            <a:endParaRPr lang="fa-IR"/>
          </a:p>
        </p:txBody>
      </p:sp>
    </p:spTree>
    <p:extLst>
      <p:ext uri="{BB962C8B-B14F-4D97-AF65-F5344CB8AC3E}">
        <p14:creationId xmlns:p14="http://schemas.microsoft.com/office/powerpoint/2010/main" val="1897432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E8BDB166-93D2-4B73-932B-5736E9E0EF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 xmlns:a16="http://schemas.microsoft.com/office/drawing/2014/main" id="{46CF0FD8-1E95-4672-95D4-53A5ACC63B8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 xmlns:a16="http://schemas.microsoft.com/office/drawing/2014/main" id="{C36D7069-F8E8-40C2-B7DF-946176911391}"/>
              </a:ext>
            </a:extLst>
          </p:cNvPr>
          <p:cNvSpPr>
            <a:spLocks noGrp="1"/>
          </p:cNvSpPr>
          <p:nvPr>
            <p:ph type="dt" sz="half" idx="10"/>
          </p:nvPr>
        </p:nvSpPr>
        <p:spPr/>
        <p:txBody>
          <a:bodyPr/>
          <a:lstStyle/>
          <a:p>
            <a:fld id="{EB168B83-58AC-4464-805E-ED48B44D31CC}" type="datetimeFigureOut">
              <a:rPr lang="fa-IR" smtClean="0"/>
              <a:t>11/28/1443</a:t>
            </a:fld>
            <a:endParaRPr lang="fa-IR"/>
          </a:p>
        </p:txBody>
      </p:sp>
      <p:sp>
        <p:nvSpPr>
          <p:cNvPr id="5" name="Footer Placeholder 4">
            <a:extLst>
              <a:ext uri="{FF2B5EF4-FFF2-40B4-BE49-F238E27FC236}">
                <a16:creationId xmlns="" xmlns:a16="http://schemas.microsoft.com/office/drawing/2014/main" id="{DCE61DD3-A852-453E-9588-5389C74111BF}"/>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 xmlns:a16="http://schemas.microsoft.com/office/drawing/2014/main" id="{639597C8-7417-4721-BA1C-B9626AC8ACD2}"/>
              </a:ext>
            </a:extLst>
          </p:cNvPr>
          <p:cNvSpPr>
            <a:spLocks noGrp="1"/>
          </p:cNvSpPr>
          <p:nvPr>
            <p:ph type="sldNum" sz="quarter" idx="12"/>
          </p:nvPr>
        </p:nvSpPr>
        <p:spPr/>
        <p:txBody>
          <a:bodyPr/>
          <a:lstStyle/>
          <a:p>
            <a:fld id="{367BBE7A-934E-46B8-A3EE-91FEF9AEE365}" type="slidenum">
              <a:rPr lang="fa-IR" smtClean="0"/>
              <a:t>‹#›</a:t>
            </a:fld>
            <a:endParaRPr lang="fa-IR"/>
          </a:p>
        </p:txBody>
      </p:sp>
    </p:spTree>
    <p:extLst>
      <p:ext uri="{BB962C8B-B14F-4D97-AF65-F5344CB8AC3E}">
        <p14:creationId xmlns:p14="http://schemas.microsoft.com/office/powerpoint/2010/main" val="346885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48A30F-140D-4DB6-BE1B-93AA9943A52F}"/>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 xmlns:a16="http://schemas.microsoft.com/office/drawing/2014/main" id="{3A7F2173-8B02-4A7B-B2EB-B9591E8BA3D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 xmlns:a16="http://schemas.microsoft.com/office/drawing/2014/main" id="{1A67773E-6F0A-4258-9D0A-910C522ECCF8}"/>
              </a:ext>
            </a:extLst>
          </p:cNvPr>
          <p:cNvSpPr>
            <a:spLocks noGrp="1"/>
          </p:cNvSpPr>
          <p:nvPr>
            <p:ph type="dt" sz="half" idx="10"/>
          </p:nvPr>
        </p:nvSpPr>
        <p:spPr/>
        <p:txBody>
          <a:bodyPr/>
          <a:lstStyle/>
          <a:p>
            <a:fld id="{EB168B83-58AC-4464-805E-ED48B44D31CC}" type="datetimeFigureOut">
              <a:rPr lang="fa-IR" smtClean="0"/>
              <a:t>11/28/1443</a:t>
            </a:fld>
            <a:endParaRPr lang="fa-IR"/>
          </a:p>
        </p:txBody>
      </p:sp>
      <p:sp>
        <p:nvSpPr>
          <p:cNvPr id="5" name="Footer Placeholder 4">
            <a:extLst>
              <a:ext uri="{FF2B5EF4-FFF2-40B4-BE49-F238E27FC236}">
                <a16:creationId xmlns="" xmlns:a16="http://schemas.microsoft.com/office/drawing/2014/main" id="{68D6462C-01B5-4AEF-B49B-415A8D4D1A3A}"/>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 xmlns:a16="http://schemas.microsoft.com/office/drawing/2014/main" id="{6514023A-2521-43B1-AB35-2FEC2DBD7DE5}"/>
              </a:ext>
            </a:extLst>
          </p:cNvPr>
          <p:cNvSpPr>
            <a:spLocks noGrp="1"/>
          </p:cNvSpPr>
          <p:nvPr>
            <p:ph type="sldNum" sz="quarter" idx="12"/>
          </p:nvPr>
        </p:nvSpPr>
        <p:spPr/>
        <p:txBody>
          <a:bodyPr/>
          <a:lstStyle/>
          <a:p>
            <a:fld id="{367BBE7A-934E-46B8-A3EE-91FEF9AEE365}" type="slidenum">
              <a:rPr lang="fa-IR" smtClean="0"/>
              <a:t>‹#›</a:t>
            </a:fld>
            <a:endParaRPr lang="fa-IR"/>
          </a:p>
        </p:txBody>
      </p:sp>
    </p:spTree>
    <p:extLst>
      <p:ext uri="{BB962C8B-B14F-4D97-AF65-F5344CB8AC3E}">
        <p14:creationId xmlns:p14="http://schemas.microsoft.com/office/powerpoint/2010/main" val="164119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A74694-EAA4-44A0-B81D-DD44B3C29F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 xmlns:a16="http://schemas.microsoft.com/office/drawing/2014/main" id="{B696CE9B-C0C6-477D-A15E-A046ECE71F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B34AC786-2A93-4AD6-B843-7609A1694F07}"/>
              </a:ext>
            </a:extLst>
          </p:cNvPr>
          <p:cNvSpPr>
            <a:spLocks noGrp="1"/>
          </p:cNvSpPr>
          <p:nvPr>
            <p:ph type="dt" sz="half" idx="10"/>
          </p:nvPr>
        </p:nvSpPr>
        <p:spPr/>
        <p:txBody>
          <a:bodyPr/>
          <a:lstStyle/>
          <a:p>
            <a:fld id="{EB168B83-58AC-4464-805E-ED48B44D31CC}" type="datetimeFigureOut">
              <a:rPr lang="fa-IR" smtClean="0"/>
              <a:t>11/28/1443</a:t>
            </a:fld>
            <a:endParaRPr lang="fa-IR"/>
          </a:p>
        </p:txBody>
      </p:sp>
      <p:sp>
        <p:nvSpPr>
          <p:cNvPr id="5" name="Footer Placeholder 4">
            <a:extLst>
              <a:ext uri="{FF2B5EF4-FFF2-40B4-BE49-F238E27FC236}">
                <a16:creationId xmlns="" xmlns:a16="http://schemas.microsoft.com/office/drawing/2014/main" id="{E3EAD89D-FC4B-49F3-BE22-6FBCC91C9CD2}"/>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 xmlns:a16="http://schemas.microsoft.com/office/drawing/2014/main" id="{4580CBEA-E69E-4C08-86CC-ECEDFD85928E}"/>
              </a:ext>
            </a:extLst>
          </p:cNvPr>
          <p:cNvSpPr>
            <a:spLocks noGrp="1"/>
          </p:cNvSpPr>
          <p:nvPr>
            <p:ph type="sldNum" sz="quarter" idx="12"/>
          </p:nvPr>
        </p:nvSpPr>
        <p:spPr/>
        <p:txBody>
          <a:bodyPr/>
          <a:lstStyle/>
          <a:p>
            <a:fld id="{367BBE7A-934E-46B8-A3EE-91FEF9AEE365}" type="slidenum">
              <a:rPr lang="fa-IR" smtClean="0"/>
              <a:t>‹#›</a:t>
            </a:fld>
            <a:endParaRPr lang="fa-IR"/>
          </a:p>
        </p:txBody>
      </p:sp>
    </p:spTree>
    <p:extLst>
      <p:ext uri="{BB962C8B-B14F-4D97-AF65-F5344CB8AC3E}">
        <p14:creationId xmlns:p14="http://schemas.microsoft.com/office/powerpoint/2010/main" val="3380313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8BAA2B-AF47-46B6-8592-01014BE401D7}"/>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 xmlns:a16="http://schemas.microsoft.com/office/drawing/2014/main" id="{96798F99-0055-49CC-9CF0-505AF5128C5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 xmlns:a16="http://schemas.microsoft.com/office/drawing/2014/main" id="{CA4E0EE6-3012-4D5B-9B31-214909A71AC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 xmlns:a16="http://schemas.microsoft.com/office/drawing/2014/main" id="{23A1549B-7C22-49AD-8FB8-3155AECFB4E2}"/>
              </a:ext>
            </a:extLst>
          </p:cNvPr>
          <p:cNvSpPr>
            <a:spLocks noGrp="1"/>
          </p:cNvSpPr>
          <p:nvPr>
            <p:ph type="dt" sz="half" idx="10"/>
          </p:nvPr>
        </p:nvSpPr>
        <p:spPr/>
        <p:txBody>
          <a:bodyPr/>
          <a:lstStyle/>
          <a:p>
            <a:fld id="{EB168B83-58AC-4464-805E-ED48B44D31CC}" type="datetimeFigureOut">
              <a:rPr lang="fa-IR" smtClean="0"/>
              <a:t>11/28/1443</a:t>
            </a:fld>
            <a:endParaRPr lang="fa-IR"/>
          </a:p>
        </p:txBody>
      </p:sp>
      <p:sp>
        <p:nvSpPr>
          <p:cNvPr id="6" name="Footer Placeholder 5">
            <a:extLst>
              <a:ext uri="{FF2B5EF4-FFF2-40B4-BE49-F238E27FC236}">
                <a16:creationId xmlns="" xmlns:a16="http://schemas.microsoft.com/office/drawing/2014/main" id="{E8C1BA7A-442D-4393-BDD3-BFD99FE671D4}"/>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 xmlns:a16="http://schemas.microsoft.com/office/drawing/2014/main" id="{94F18CD8-AB5B-4E02-B5C9-A67C12A79F1D}"/>
              </a:ext>
            </a:extLst>
          </p:cNvPr>
          <p:cNvSpPr>
            <a:spLocks noGrp="1"/>
          </p:cNvSpPr>
          <p:nvPr>
            <p:ph type="sldNum" sz="quarter" idx="12"/>
          </p:nvPr>
        </p:nvSpPr>
        <p:spPr/>
        <p:txBody>
          <a:bodyPr/>
          <a:lstStyle/>
          <a:p>
            <a:fld id="{367BBE7A-934E-46B8-A3EE-91FEF9AEE365}" type="slidenum">
              <a:rPr lang="fa-IR" smtClean="0"/>
              <a:t>‹#›</a:t>
            </a:fld>
            <a:endParaRPr lang="fa-IR"/>
          </a:p>
        </p:txBody>
      </p:sp>
    </p:spTree>
    <p:extLst>
      <p:ext uri="{BB962C8B-B14F-4D97-AF65-F5344CB8AC3E}">
        <p14:creationId xmlns:p14="http://schemas.microsoft.com/office/powerpoint/2010/main" val="3521841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40BCE0-5EF9-4AA0-96BE-B6F0B71B5DD4}"/>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 xmlns:a16="http://schemas.microsoft.com/office/drawing/2014/main" id="{027EBA83-EEA6-4871-A273-5E8BA5D694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3FF1B1DC-716D-4170-898C-E01CE145F6D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 xmlns:a16="http://schemas.microsoft.com/office/drawing/2014/main" id="{55753524-9BB3-4B4F-A796-986DC22175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9895B8B8-0F0C-4840-9EE7-35628C81C02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 xmlns:a16="http://schemas.microsoft.com/office/drawing/2014/main" id="{74011621-CED8-4AFE-923D-7E49FE1B4189}"/>
              </a:ext>
            </a:extLst>
          </p:cNvPr>
          <p:cNvSpPr>
            <a:spLocks noGrp="1"/>
          </p:cNvSpPr>
          <p:nvPr>
            <p:ph type="dt" sz="half" idx="10"/>
          </p:nvPr>
        </p:nvSpPr>
        <p:spPr/>
        <p:txBody>
          <a:bodyPr/>
          <a:lstStyle/>
          <a:p>
            <a:fld id="{EB168B83-58AC-4464-805E-ED48B44D31CC}" type="datetimeFigureOut">
              <a:rPr lang="fa-IR" smtClean="0"/>
              <a:t>11/28/1443</a:t>
            </a:fld>
            <a:endParaRPr lang="fa-IR"/>
          </a:p>
        </p:txBody>
      </p:sp>
      <p:sp>
        <p:nvSpPr>
          <p:cNvPr id="8" name="Footer Placeholder 7">
            <a:extLst>
              <a:ext uri="{FF2B5EF4-FFF2-40B4-BE49-F238E27FC236}">
                <a16:creationId xmlns="" xmlns:a16="http://schemas.microsoft.com/office/drawing/2014/main" id="{EE157E6A-166C-413D-8B88-BF61542B6C47}"/>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 xmlns:a16="http://schemas.microsoft.com/office/drawing/2014/main" id="{C0DD7849-35B3-4523-B57D-07FE0D77417E}"/>
              </a:ext>
            </a:extLst>
          </p:cNvPr>
          <p:cNvSpPr>
            <a:spLocks noGrp="1"/>
          </p:cNvSpPr>
          <p:nvPr>
            <p:ph type="sldNum" sz="quarter" idx="12"/>
          </p:nvPr>
        </p:nvSpPr>
        <p:spPr/>
        <p:txBody>
          <a:bodyPr/>
          <a:lstStyle/>
          <a:p>
            <a:fld id="{367BBE7A-934E-46B8-A3EE-91FEF9AEE365}" type="slidenum">
              <a:rPr lang="fa-IR" smtClean="0"/>
              <a:t>‹#›</a:t>
            </a:fld>
            <a:endParaRPr lang="fa-IR"/>
          </a:p>
        </p:txBody>
      </p:sp>
    </p:spTree>
    <p:extLst>
      <p:ext uri="{BB962C8B-B14F-4D97-AF65-F5344CB8AC3E}">
        <p14:creationId xmlns:p14="http://schemas.microsoft.com/office/powerpoint/2010/main" val="3828886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9A97AD-B075-41A7-BCE1-8649FCD270C7}"/>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 xmlns:a16="http://schemas.microsoft.com/office/drawing/2014/main" id="{3F6D7219-4D30-4524-B9D2-D1B62EDF0641}"/>
              </a:ext>
            </a:extLst>
          </p:cNvPr>
          <p:cNvSpPr>
            <a:spLocks noGrp="1"/>
          </p:cNvSpPr>
          <p:nvPr>
            <p:ph type="dt" sz="half" idx="10"/>
          </p:nvPr>
        </p:nvSpPr>
        <p:spPr/>
        <p:txBody>
          <a:bodyPr/>
          <a:lstStyle/>
          <a:p>
            <a:fld id="{EB168B83-58AC-4464-805E-ED48B44D31CC}" type="datetimeFigureOut">
              <a:rPr lang="fa-IR" smtClean="0"/>
              <a:t>11/28/1443</a:t>
            </a:fld>
            <a:endParaRPr lang="fa-IR"/>
          </a:p>
        </p:txBody>
      </p:sp>
      <p:sp>
        <p:nvSpPr>
          <p:cNvPr id="4" name="Footer Placeholder 3">
            <a:extLst>
              <a:ext uri="{FF2B5EF4-FFF2-40B4-BE49-F238E27FC236}">
                <a16:creationId xmlns="" xmlns:a16="http://schemas.microsoft.com/office/drawing/2014/main" id="{FDED813A-9852-470A-AC1C-B4EC5D509056}"/>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 xmlns:a16="http://schemas.microsoft.com/office/drawing/2014/main" id="{D4A02A49-DD1D-48A5-BE2D-F636F1B24672}"/>
              </a:ext>
            </a:extLst>
          </p:cNvPr>
          <p:cNvSpPr>
            <a:spLocks noGrp="1"/>
          </p:cNvSpPr>
          <p:nvPr>
            <p:ph type="sldNum" sz="quarter" idx="12"/>
          </p:nvPr>
        </p:nvSpPr>
        <p:spPr/>
        <p:txBody>
          <a:bodyPr/>
          <a:lstStyle/>
          <a:p>
            <a:fld id="{367BBE7A-934E-46B8-A3EE-91FEF9AEE365}" type="slidenum">
              <a:rPr lang="fa-IR" smtClean="0"/>
              <a:t>‹#›</a:t>
            </a:fld>
            <a:endParaRPr lang="fa-IR"/>
          </a:p>
        </p:txBody>
      </p:sp>
    </p:spTree>
    <p:extLst>
      <p:ext uri="{BB962C8B-B14F-4D97-AF65-F5344CB8AC3E}">
        <p14:creationId xmlns:p14="http://schemas.microsoft.com/office/powerpoint/2010/main" val="251959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4E4A1B1-F705-40FD-9A3F-9F414FFE87C6}"/>
              </a:ext>
            </a:extLst>
          </p:cNvPr>
          <p:cNvSpPr>
            <a:spLocks noGrp="1"/>
          </p:cNvSpPr>
          <p:nvPr>
            <p:ph type="dt" sz="half" idx="10"/>
          </p:nvPr>
        </p:nvSpPr>
        <p:spPr/>
        <p:txBody>
          <a:bodyPr/>
          <a:lstStyle/>
          <a:p>
            <a:fld id="{EB168B83-58AC-4464-805E-ED48B44D31CC}" type="datetimeFigureOut">
              <a:rPr lang="fa-IR" smtClean="0"/>
              <a:t>11/28/1443</a:t>
            </a:fld>
            <a:endParaRPr lang="fa-IR"/>
          </a:p>
        </p:txBody>
      </p:sp>
      <p:sp>
        <p:nvSpPr>
          <p:cNvPr id="3" name="Footer Placeholder 2">
            <a:extLst>
              <a:ext uri="{FF2B5EF4-FFF2-40B4-BE49-F238E27FC236}">
                <a16:creationId xmlns="" xmlns:a16="http://schemas.microsoft.com/office/drawing/2014/main" id="{7E469552-FDDE-4F73-BFF1-3022785ADE30}"/>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 xmlns:a16="http://schemas.microsoft.com/office/drawing/2014/main" id="{16FB9867-F077-4F22-A68C-15F047A8021D}"/>
              </a:ext>
            </a:extLst>
          </p:cNvPr>
          <p:cNvSpPr>
            <a:spLocks noGrp="1"/>
          </p:cNvSpPr>
          <p:nvPr>
            <p:ph type="sldNum" sz="quarter" idx="12"/>
          </p:nvPr>
        </p:nvSpPr>
        <p:spPr/>
        <p:txBody>
          <a:bodyPr/>
          <a:lstStyle/>
          <a:p>
            <a:fld id="{367BBE7A-934E-46B8-A3EE-91FEF9AEE365}" type="slidenum">
              <a:rPr lang="fa-IR" smtClean="0"/>
              <a:t>‹#›</a:t>
            </a:fld>
            <a:endParaRPr lang="fa-IR"/>
          </a:p>
        </p:txBody>
      </p:sp>
    </p:spTree>
    <p:extLst>
      <p:ext uri="{BB962C8B-B14F-4D97-AF65-F5344CB8AC3E}">
        <p14:creationId xmlns:p14="http://schemas.microsoft.com/office/powerpoint/2010/main" val="2573972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2995CF-210B-4C64-8C6E-CE81205795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 xmlns:a16="http://schemas.microsoft.com/office/drawing/2014/main" id="{D3E167AB-4173-4976-A2B3-3EEC0F0DB6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 xmlns:a16="http://schemas.microsoft.com/office/drawing/2014/main" id="{4DCDC842-5BD3-4818-8635-80E801E828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8E17AC8-78BF-4B0B-B56D-17F017A2E96C}"/>
              </a:ext>
            </a:extLst>
          </p:cNvPr>
          <p:cNvSpPr>
            <a:spLocks noGrp="1"/>
          </p:cNvSpPr>
          <p:nvPr>
            <p:ph type="dt" sz="half" idx="10"/>
          </p:nvPr>
        </p:nvSpPr>
        <p:spPr/>
        <p:txBody>
          <a:bodyPr/>
          <a:lstStyle/>
          <a:p>
            <a:fld id="{EB168B83-58AC-4464-805E-ED48B44D31CC}" type="datetimeFigureOut">
              <a:rPr lang="fa-IR" smtClean="0"/>
              <a:t>11/28/1443</a:t>
            </a:fld>
            <a:endParaRPr lang="fa-IR"/>
          </a:p>
        </p:txBody>
      </p:sp>
      <p:sp>
        <p:nvSpPr>
          <p:cNvPr id="6" name="Footer Placeholder 5">
            <a:extLst>
              <a:ext uri="{FF2B5EF4-FFF2-40B4-BE49-F238E27FC236}">
                <a16:creationId xmlns="" xmlns:a16="http://schemas.microsoft.com/office/drawing/2014/main" id="{287AE3CB-5150-46BC-9344-3102FFA50549}"/>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 xmlns:a16="http://schemas.microsoft.com/office/drawing/2014/main" id="{1516AF36-0458-419D-ACB1-B47100ED191F}"/>
              </a:ext>
            </a:extLst>
          </p:cNvPr>
          <p:cNvSpPr>
            <a:spLocks noGrp="1"/>
          </p:cNvSpPr>
          <p:nvPr>
            <p:ph type="sldNum" sz="quarter" idx="12"/>
          </p:nvPr>
        </p:nvSpPr>
        <p:spPr/>
        <p:txBody>
          <a:bodyPr/>
          <a:lstStyle/>
          <a:p>
            <a:fld id="{367BBE7A-934E-46B8-A3EE-91FEF9AEE365}" type="slidenum">
              <a:rPr lang="fa-IR" smtClean="0"/>
              <a:t>‹#›</a:t>
            </a:fld>
            <a:endParaRPr lang="fa-IR"/>
          </a:p>
        </p:txBody>
      </p:sp>
    </p:spTree>
    <p:extLst>
      <p:ext uri="{BB962C8B-B14F-4D97-AF65-F5344CB8AC3E}">
        <p14:creationId xmlns:p14="http://schemas.microsoft.com/office/powerpoint/2010/main" val="342362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05AFE1-7B9B-4F51-921A-528CA26EF7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 xmlns:a16="http://schemas.microsoft.com/office/drawing/2014/main" id="{53050062-67E0-4479-AFB6-EA5537F03D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a:extLst>
              <a:ext uri="{FF2B5EF4-FFF2-40B4-BE49-F238E27FC236}">
                <a16:creationId xmlns="" xmlns:a16="http://schemas.microsoft.com/office/drawing/2014/main" id="{F0C40DA3-D89D-477C-8306-BF9F1263E5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29AD95D9-C680-423A-B162-D51B75F3AEFE}"/>
              </a:ext>
            </a:extLst>
          </p:cNvPr>
          <p:cNvSpPr>
            <a:spLocks noGrp="1"/>
          </p:cNvSpPr>
          <p:nvPr>
            <p:ph type="dt" sz="half" idx="10"/>
          </p:nvPr>
        </p:nvSpPr>
        <p:spPr/>
        <p:txBody>
          <a:bodyPr/>
          <a:lstStyle/>
          <a:p>
            <a:fld id="{EB168B83-58AC-4464-805E-ED48B44D31CC}" type="datetimeFigureOut">
              <a:rPr lang="fa-IR" smtClean="0"/>
              <a:t>11/28/1443</a:t>
            </a:fld>
            <a:endParaRPr lang="fa-IR"/>
          </a:p>
        </p:txBody>
      </p:sp>
      <p:sp>
        <p:nvSpPr>
          <p:cNvPr id="6" name="Footer Placeholder 5">
            <a:extLst>
              <a:ext uri="{FF2B5EF4-FFF2-40B4-BE49-F238E27FC236}">
                <a16:creationId xmlns="" xmlns:a16="http://schemas.microsoft.com/office/drawing/2014/main" id="{3D0981FB-8931-4E46-B6A0-A6E6FF1D68E1}"/>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 xmlns:a16="http://schemas.microsoft.com/office/drawing/2014/main" id="{817EE5CA-19FD-48CE-AC60-4C6E2A1A45C3}"/>
              </a:ext>
            </a:extLst>
          </p:cNvPr>
          <p:cNvSpPr>
            <a:spLocks noGrp="1"/>
          </p:cNvSpPr>
          <p:nvPr>
            <p:ph type="sldNum" sz="quarter" idx="12"/>
          </p:nvPr>
        </p:nvSpPr>
        <p:spPr/>
        <p:txBody>
          <a:bodyPr/>
          <a:lstStyle/>
          <a:p>
            <a:fld id="{367BBE7A-934E-46B8-A3EE-91FEF9AEE365}" type="slidenum">
              <a:rPr lang="fa-IR" smtClean="0"/>
              <a:t>‹#›</a:t>
            </a:fld>
            <a:endParaRPr lang="fa-IR"/>
          </a:p>
        </p:txBody>
      </p:sp>
    </p:spTree>
    <p:extLst>
      <p:ext uri="{BB962C8B-B14F-4D97-AF65-F5344CB8AC3E}">
        <p14:creationId xmlns:p14="http://schemas.microsoft.com/office/powerpoint/2010/main" val="190003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6E5447A9-F32C-4974-AFDB-92D8F7354D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a:extLst>
              <a:ext uri="{FF2B5EF4-FFF2-40B4-BE49-F238E27FC236}">
                <a16:creationId xmlns="" xmlns:a16="http://schemas.microsoft.com/office/drawing/2014/main" id="{AB2B1AED-28A3-4EF5-84AA-5D47395255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 xmlns:a16="http://schemas.microsoft.com/office/drawing/2014/main" id="{9CDB234E-3829-488E-B954-85FEE8E9C6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168B83-58AC-4464-805E-ED48B44D31CC}" type="datetimeFigureOut">
              <a:rPr lang="fa-IR" smtClean="0"/>
              <a:t>11/28/1443</a:t>
            </a:fld>
            <a:endParaRPr lang="fa-IR"/>
          </a:p>
        </p:txBody>
      </p:sp>
      <p:sp>
        <p:nvSpPr>
          <p:cNvPr id="5" name="Footer Placeholder 4">
            <a:extLst>
              <a:ext uri="{FF2B5EF4-FFF2-40B4-BE49-F238E27FC236}">
                <a16:creationId xmlns="" xmlns:a16="http://schemas.microsoft.com/office/drawing/2014/main" id="{AA2A4272-B0E9-4A0B-AB73-BD415FA83C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 xmlns:a16="http://schemas.microsoft.com/office/drawing/2014/main" id="{BF0B8D0F-42F7-4DB3-9012-5C8172ACE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BBE7A-934E-46B8-A3EE-91FEF9AEE365}" type="slidenum">
              <a:rPr lang="fa-IR" smtClean="0"/>
              <a:t>‹#›</a:t>
            </a:fld>
            <a:endParaRPr lang="fa-IR"/>
          </a:p>
        </p:txBody>
      </p:sp>
    </p:spTree>
    <p:extLst>
      <p:ext uri="{BB962C8B-B14F-4D97-AF65-F5344CB8AC3E}">
        <p14:creationId xmlns:p14="http://schemas.microsoft.com/office/powerpoint/2010/main" val="3182092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BC8A7C-3B81-4163-BC77-BA01F3FA01CE}"/>
              </a:ext>
            </a:extLst>
          </p:cNvPr>
          <p:cNvSpPr>
            <a:spLocks noGrp="1"/>
          </p:cNvSpPr>
          <p:nvPr>
            <p:ph type="ctrTitle"/>
          </p:nvPr>
        </p:nvSpPr>
        <p:spPr>
          <a:xfrm>
            <a:off x="1524000" y="1122363"/>
            <a:ext cx="9144000" cy="1510001"/>
          </a:xfrm>
        </p:spPr>
        <p:txBody>
          <a:bodyPr>
            <a:normAutofit/>
          </a:bodyPr>
          <a:lstStyle/>
          <a:p>
            <a:r>
              <a:rPr lang="fa-IR" sz="4000" dirty="0"/>
              <a:t>بنام خدا</a:t>
            </a:r>
          </a:p>
        </p:txBody>
      </p:sp>
      <p:sp>
        <p:nvSpPr>
          <p:cNvPr id="3" name="Subtitle 2">
            <a:extLst>
              <a:ext uri="{FF2B5EF4-FFF2-40B4-BE49-F238E27FC236}">
                <a16:creationId xmlns="" xmlns:a16="http://schemas.microsoft.com/office/drawing/2014/main" id="{DD593B3A-AC0D-416C-B531-B091E8CCADBC}"/>
              </a:ext>
            </a:extLst>
          </p:cNvPr>
          <p:cNvSpPr>
            <a:spLocks noGrp="1"/>
          </p:cNvSpPr>
          <p:nvPr>
            <p:ph type="subTitle" idx="1"/>
          </p:nvPr>
        </p:nvSpPr>
        <p:spPr>
          <a:xfrm>
            <a:off x="1524000" y="3602037"/>
            <a:ext cx="9144000" cy="2133599"/>
          </a:xfrm>
        </p:spPr>
        <p:txBody>
          <a:bodyPr>
            <a:normAutofit fontScale="92500" lnSpcReduction="20000"/>
          </a:bodyPr>
          <a:lstStyle/>
          <a:p>
            <a:r>
              <a:rPr lang="fa-IR" sz="4000" dirty="0"/>
              <a:t>امتحان پایان بخش داخلی</a:t>
            </a:r>
          </a:p>
          <a:p>
            <a:r>
              <a:rPr lang="fa-IR" sz="4000" dirty="0"/>
              <a:t>کارآموزی</a:t>
            </a:r>
          </a:p>
          <a:p>
            <a:endParaRPr lang="fa-IR" sz="4000" dirty="0"/>
          </a:p>
          <a:p>
            <a:r>
              <a:rPr lang="fa-IR" sz="4000" dirty="0"/>
              <a:t>خردادماه 1401</a:t>
            </a:r>
          </a:p>
        </p:txBody>
      </p:sp>
    </p:spTree>
    <p:extLst>
      <p:ext uri="{BB962C8B-B14F-4D97-AF65-F5344CB8AC3E}">
        <p14:creationId xmlns:p14="http://schemas.microsoft.com/office/powerpoint/2010/main" val="3378433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FCE5EC1-1C6D-4F94-BD1F-26089BBC3E89}"/>
              </a:ext>
            </a:extLst>
          </p:cNvPr>
          <p:cNvSpPr>
            <a:spLocks noGrp="1"/>
          </p:cNvSpPr>
          <p:nvPr>
            <p:ph type="title"/>
          </p:nvPr>
        </p:nvSpPr>
        <p:spPr/>
        <p:txBody>
          <a:bodyPr/>
          <a:lstStyle/>
          <a:p>
            <a:pPr algn="ctr" rtl="1"/>
            <a:r>
              <a:rPr lang="fa-IR" dirty="0"/>
              <a:t>سوالات گوارش</a:t>
            </a:r>
          </a:p>
        </p:txBody>
      </p:sp>
      <p:sp>
        <p:nvSpPr>
          <p:cNvPr id="3" name="Rectangle 2">
            <a:extLst>
              <a:ext uri="{FF2B5EF4-FFF2-40B4-BE49-F238E27FC236}">
                <a16:creationId xmlns="" xmlns:a16="http://schemas.microsoft.com/office/drawing/2014/main" id="{2CEB3BD2-A4F7-45D3-872B-BAB9734C1CE6}"/>
              </a:ext>
            </a:extLst>
          </p:cNvPr>
          <p:cNvSpPr/>
          <p:nvPr/>
        </p:nvSpPr>
        <p:spPr>
          <a:xfrm>
            <a:off x="1122218" y="1690688"/>
            <a:ext cx="10515600" cy="4524315"/>
          </a:xfrm>
          <a:prstGeom prst="rect">
            <a:avLst/>
          </a:prstGeom>
        </p:spPr>
        <p:txBody>
          <a:bodyPr wrap="square">
            <a:spAutoFit/>
          </a:bodyPr>
          <a:lstStyle/>
          <a:p>
            <a:pPr algn="r" rtl="1"/>
            <a:r>
              <a:rPr lang="fa-IR" sz="3200" dirty="0"/>
              <a:t>12- بیمار اقای 56 ساله با دردشدید  شکم در ناحیه اپیگاستر با انتشار به پشت که  از روز گذشته شروع شده همراه با تهوع و استفراغ مراجعه کرده است علایم حیاتی </a:t>
            </a:r>
            <a:r>
              <a:rPr lang="en-US" sz="3200" dirty="0"/>
              <a:t>BP:115/75    PR:98  RR:24   T:37.9 O2Sat:90%    </a:t>
            </a:r>
            <a:r>
              <a:rPr lang="fa-IR" sz="3200" dirty="0"/>
              <a:t>دارد کدام اقدام تشخیصی زیر برای این بیمار </a:t>
            </a:r>
            <a:r>
              <a:rPr lang="fa-IR" sz="3200" u="sng" dirty="0"/>
              <a:t>اولویت کمتری </a:t>
            </a:r>
            <a:r>
              <a:rPr lang="fa-IR" sz="3200" dirty="0"/>
              <a:t>دارد ؟</a:t>
            </a:r>
          </a:p>
          <a:p>
            <a:pPr algn="r" rtl="1"/>
            <a:endParaRPr lang="fa-IR" sz="3200" dirty="0"/>
          </a:p>
          <a:p>
            <a:pPr algn="r" rtl="1"/>
            <a:r>
              <a:rPr lang="fa-IR" sz="3200" dirty="0"/>
              <a:t>الف) انجام نوار قلب</a:t>
            </a:r>
            <a:endParaRPr lang="en-US" sz="3200" dirty="0"/>
          </a:p>
          <a:p>
            <a:pPr algn="r" rtl="1"/>
            <a:r>
              <a:rPr lang="fa-IR" sz="3200" dirty="0"/>
              <a:t>ب) سونوگرافی شکم   </a:t>
            </a:r>
          </a:p>
          <a:p>
            <a:pPr algn="r" rtl="1"/>
            <a:r>
              <a:rPr lang="fa-IR" sz="3200" dirty="0"/>
              <a:t>ج) سی تی اسکن شکم </a:t>
            </a:r>
          </a:p>
          <a:p>
            <a:pPr algn="r" rtl="1"/>
            <a:r>
              <a:rPr lang="fa-IR" sz="3200" dirty="0"/>
              <a:t>د) اندازه گیری  لیپاز سرم</a:t>
            </a:r>
          </a:p>
        </p:txBody>
      </p:sp>
    </p:spTree>
    <p:extLst>
      <p:ext uri="{BB962C8B-B14F-4D97-AF65-F5344CB8AC3E}">
        <p14:creationId xmlns:p14="http://schemas.microsoft.com/office/powerpoint/2010/main" val="1597359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A851DE-8C1C-47CF-B768-76ADDE0F7E3E}"/>
              </a:ext>
            </a:extLst>
          </p:cNvPr>
          <p:cNvSpPr>
            <a:spLocks noGrp="1"/>
          </p:cNvSpPr>
          <p:nvPr>
            <p:ph type="title"/>
          </p:nvPr>
        </p:nvSpPr>
        <p:spPr>
          <a:xfrm>
            <a:off x="838200" y="1371601"/>
            <a:ext cx="10515600" cy="3270106"/>
          </a:xfrm>
        </p:spPr>
        <p:txBody>
          <a:bodyPr>
            <a:normAutofit fontScale="90000"/>
          </a:bodyPr>
          <a:lstStyle/>
          <a:p>
            <a:pPr algn="r" rtl="1"/>
            <a:r>
              <a:rPr lang="fa-IR" sz="3200" dirty="0">
                <a:cs typeface="+mn-cs"/>
              </a:rPr>
              <a:t>13- کدام یک از موارد زیر جزء معیارهای شدت پانکراتیت </a:t>
            </a:r>
            <a:r>
              <a:rPr lang="fa-IR" sz="3200" u="sng" dirty="0">
                <a:cs typeface="+mn-cs"/>
              </a:rPr>
              <a:t>نمی باشد </a:t>
            </a:r>
            <a:r>
              <a:rPr lang="fa-IR" sz="3200" dirty="0">
                <a:cs typeface="+mn-cs"/>
              </a:rPr>
              <a:t>؟</a:t>
            </a:r>
            <a:br>
              <a:rPr lang="fa-IR" sz="3200" dirty="0">
                <a:cs typeface="+mn-cs"/>
              </a:rPr>
            </a:br>
            <a:r>
              <a:rPr lang="fa-IR" sz="3200" dirty="0">
                <a:cs typeface="+mn-cs"/>
              </a:rPr>
              <a:t/>
            </a:r>
            <a:br>
              <a:rPr lang="fa-IR" sz="3200" dirty="0">
                <a:cs typeface="+mn-cs"/>
              </a:rPr>
            </a:br>
            <a:r>
              <a:rPr lang="fa-IR" sz="3200" dirty="0">
                <a:cs typeface="+mn-cs"/>
              </a:rPr>
              <a:t>الف )افزایش لیپاز      </a:t>
            </a:r>
            <a:br>
              <a:rPr lang="fa-IR" sz="3200" dirty="0">
                <a:cs typeface="+mn-cs"/>
              </a:rPr>
            </a:br>
            <a:r>
              <a:rPr lang="fa-IR" sz="3200" dirty="0">
                <a:cs typeface="+mn-cs"/>
              </a:rPr>
              <a:t>ب) افزایش کراتینین   </a:t>
            </a:r>
            <a:br>
              <a:rPr lang="fa-IR" sz="3200" dirty="0">
                <a:cs typeface="+mn-cs"/>
              </a:rPr>
            </a:br>
            <a:r>
              <a:rPr lang="fa-IR" sz="3200" dirty="0">
                <a:cs typeface="+mn-cs"/>
              </a:rPr>
              <a:t>ج) افزایش هماتوکریت     </a:t>
            </a:r>
            <a:br>
              <a:rPr lang="fa-IR" sz="3200" dirty="0">
                <a:cs typeface="+mn-cs"/>
              </a:rPr>
            </a:br>
            <a:r>
              <a:rPr lang="fa-IR" sz="3200" dirty="0">
                <a:cs typeface="+mn-cs"/>
              </a:rPr>
              <a:t>د)وجود پلورال افیوژن </a:t>
            </a:r>
            <a:r>
              <a:rPr lang="fa-IR" dirty="0"/>
              <a:t/>
            </a:r>
            <a:br>
              <a:rPr lang="fa-IR" dirty="0"/>
            </a:br>
            <a:endParaRPr lang="fa-IR" dirty="0"/>
          </a:p>
        </p:txBody>
      </p:sp>
    </p:spTree>
    <p:extLst>
      <p:ext uri="{BB962C8B-B14F-4D97-AF65-F5344CB8AC3E}">
        <p14:creationId xmlns:p14="http://schemas.microsoft.com/office/powerpoint/2010/main" val="2529634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B3231D51-D38E-40D1-B1DD-0DFA9E8CD5D6}"/>
              </a:ext>
            </a:extLst>
          </p:cNvPr>
          <p:cNvSpPr/>
          <p:nvPr/>
        </p:nvSpPr>
        <p:spPr>
          <a:xfrm>
            <a:off x="1191490" y="1166842"/>
            <a:ext cx="10127673" cy="4524315"/>
          </a:xfrm>
          <a:prstGeom prst="rect">
            <a:avLst/>
          </a:prstGeom>
        </p:spPr>
        <p:txBody>
          <a:bodyPr wrap="square">
            <a:spAutoFit/>
          </a:bodyPr>
          <a:lstStyle/>
          <a:p>
            <a:pPr algn="r" rtl="1"/>
            <a:r>
              <a:rPr lang="fa-IR" sz="3200" dirty="0"/>
              <a:t>14-  خانم 40 ساله </a:t>
            </a:r>
            <a:r>
              <a:rPr lang="fa-IR" sz="3200"/>
              <a:t>با </a:t>
            </a:r>
            <a:r>
              <a:rPr lang="fa-IR" sz="3200" smtClean="0"/>
              <a:t>خارش </a:t>
            </a:r>
            <a:r>
              <a:rPr lang="fa-IR" sz="3200" dirty="0"/>
              <a:t>چند ساله مراجعه کرده است در آزمایشات آلکالان فسفاتاز بالا دارد و آمینوترانسفراز ها نرمال می باشد در سونوگرافی انجام شده کبد کیسه صفرا و مجاری صفراوی نرمال گزارش شده است اقدام بعدی کدام است؟</a:t>
            </a:r>
          </a:p>
          <a:p>
            <a:pPr algn="r" rtl="1"/>
            <a:endParaRPr lang="fa-IR" sz="3200" dirty="0"/>
          </a:p>
          <a:p>
            <a:pPr algn="r" rtl="1"/>
            <a:r>
              <a:rPr lang="fa-IR" sz="3200" dirty="0"/>
              <a:t>الف) چک </a:t>
            </a:r>
            <a:r>
              <a:rPr lang="en-US" sz="3200" dirty="0"/>
              <a:t>ANA</a:t>
            </a:r>
          </a:p>
          <a:p>
            <a:pPr algn="r" rtl="1"/>
            <a:r>
              <a:rPr lang="fa-IR" sz="3200" dirty="0"/>
              <a:t>ب) چک </a:t>
            </a:r>
            <a:r>
              <a:rPr lang="en-US" sz="3200" dirty="0"/>
              <a:t>AMA</a:t>
            </a:r>
          </a:p>
          <a:p>
            <a:pPr algn="r" rtl="1"/>
            <a:r>
              <a:rPr lang="fa-IR" sz="3200" dirty="0"/>
              <a:t>ج) انجام </a:t>
            </a:r>
            <a:r>
              <a:rPr lang="en-US" sz="3200" dirty="0"/>
              <a:t>MRCP</a:t>
            </a:r>
          </a:p>
          <a:p>
            <a:pPr algn="r" rtl="1"/>
            <a:r>
              <a:rPr lang="fa-IR" sz="3200" dirty="0"/>
              <a:t>د) انجام </a:t>
            </a:r>
            <a:r>
              <a:rPr lang="en-US" sz="3200" dirty="0"/>
              <a:t>ERCP</a:t>
            </a:r>
          </a:p>
        </p:txBody>
      </p:sp>
    </p:spTree>
    <p:extLst>
      <p:ext uri="{BB962C8B-B14F-4D97-AF65-F5344CB8AC3E}">
        <p14:creationId xmlns:p14="http://schemas.microsoft.com/office/powerpoint/2010/main" val="2056732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718979-921C-4952-A88F-1184CD466565}"/>
              </a:ext>
            </a:extLst>
          </p:cNvPr>
          <p:cNvSpPr>
            <a:spLocks noGrp="1"/>
          </p:cNvSpPr>
          <p:nvPr>
            <p:ph type="title"/>
          </p:nvPr>
        </p:nvSpPr>
        <p:spPr>
          <a:xfrm>
            <a:off x="838200" y="1639743"/>
            <a:ext cx="10515600" cy="3832802"/>
          </a:xfrm>
        </p:spPr>
        <p:txBody>
          <a:bodyPr>
            <a:normAutofit fontScale="90000"/>
          </a:bodyPr>
          <a:lstStyle/>
          <a:p>
            <a:pPr algn="r" rtl="1"/>
            <a:r>
              <a:rPr lang="fa-IR" sz="3200" dirty="0">
                <a:cs typeface="+mn-cs"/>
              </a:rPr>
              <a:t>15- خانوم 40 ساله، با خونریزی شدید وروشن از مقعد مراجعه کرده است. بدو ورود فشارخون پایین و همودینامیک ناپایدار بوده، و پساز گرفتن مایعات وریدی در حال حاضرفشار خون و همودینامیک پایدار است. پلاکت،</a:t>
            </a:r>
            <a:r>
              <a:rPr lang="en-US" sz="3200" dirty="0">
                <a:cs typeface="+mn-cs"/>
              </a:rPr>
              <a:t>PT PTT</a:t>
            </a:r>
            <a:r>
              <a:rPr lang="fa-IR" sz="3200" dirty="0">
                <a:cs typeface="+mn-cs"/>
              </a:rPr>
              <a:t> طبیعی است.هموگلوبین 9 دارد. اولین اقدام شما چیست؟</a:t>
            </a:r>
            <a:br>
              <a:rPr lang="fa-IR" sz="3200" dirty="0">
                <a:cs typeface="+mn-cs"/>
              </a:rPr>
            </a:br>
            <a:r>
              <a:rPr lang="fa-IR" sz="3200" dirty="0">
                <a:cs typeface="+mn-cs"/>
              </a:rPr>
              <a:t/>
            </a:r>
            <a:br>
              <a:rPr lang="fa-IR" sz="3200" dirty="0">
                <a:cs typeface="+mn-cs"/>
              </a:rPr>
            </a:br>
            <a:r>
              <a:rPr lang="fa-IR" sz="3200" dirty="0">
                <a:cs typeface="+mn-cs"/>
              </a:rPr>
              <a:t>الف) تجویز 4 واحد </a:t>
            </a:r>
            <a:r>
              <a:rPr lang="en-US" sz="3200" dirty="0">
                <a:cs typeface="+mn-cs"/>
              </a:rPr>
              <a:t>FFP</a:t>
            </a:r>
            <a:r>
              <a:rPr lang="fa-IR" sz="3200" dirty="0">
                <a:cs typeface="+mn-cs"/>
              </a:rPr>
              <a:t/>
            </a:r>
            <a:br>
              <a:rPr lang="fa-IR" sz="3200" dirty="0">
                <a:cs typeface="+mn-cs"/>
              </a:rPr>
            </a:br>
            <a:r>
              <a:rPr lang="fa-IR" sz="3200" dirty="0">
                <a:cs typeface="+mn-cs"/>
              </a:rPr>
              <a:t>ب) کلونوسکوپی</a:t>
            </a:r>
            <a:br>
              <a:rPr lang="fa-IR" sz="3200" dirty="0">
                <a:cs typeface="+mn-cs"/>
              </a:rPr>
            </a:br>
            <a:r>
              <a:rPr lang="fa-IR" sz="3200" dirty="0">
                <a:cs typeface="+mn-cs"/>
              </a:rPr>
              <a:t>ج) سیگموییدوسکوپی</a:t>
            </a:r>
            <a:br>
              <a:rPr lang="fa-IR" sz="3200" dirty="0">
                <a:cs typeface="+mn-cs"/>
              </a:rPr>
            </a:br>
            <a:r>
              <a:rPr lang="fa-IR" sz="3200" dirty="0">
                <a:cs typeface="+mn-cs"/>
              </a:rPr>
              <a:t>دال) آندوسکوپی</a:t>
            </a:r>
          </a:p>
        </p:txBody>
      </p:sp>
    </p:spTree>
    <p:extLst>
      <p:ext uri="{BB962C8B-B14F-4D97-AF65-F5344CB8AC3E}">
        <p14:creationId xmlns:p14="http://schemas.microsoft.com/office/powerpoint/2010/main" val="2492522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6AC4E6-ABEA-4248-9FBC-CAE47024EE12}"/>
              </a:ext>
            </a:extLst>
          </p:cNvPr>
          <p:cNvSpPr>
            <a:spLocks noGrp="1"/>
          </p:cNvSpPr>
          <p:nvPr>
            <p:ph type="title"/>
          </p:nvPr>
        </p:nvSpPr>
        <p:spPr>
          <a:xfrm>
            <a:off x="838200" y="365125"/>
            <a:ext cx="10515600" cy="5717020"/>
          </a:xfrm>
        </p:spPr>
        <p:txBody>
          <a:bodyPr>
            <a:normAutofit/>
          </a:bodyPr>
          <a:lstStyle/>
          <a:p>
            <a:pPr algn="r" rtl="1"/>
            <a:r>
              <a:rPr lang="fa-IR" sz="3200" dirty="0">
                <a:cs typeface="+mn-cs"/>
              </a:rPr>
              <a:t>16- در کدامیک از موارد زیر سنگ صفراوی </a:t>
            </a:r>
            <a:r>
              <a:rPr lang="fa-IR" sz="3200" u="sng" dirty="0">
                <a:cs typeface="+mn-cs"/>
              </a:rPr>
              <a:t>نیاز به جراحی ندارد</a:t>
            </a:r>
            <a:r>
              <a:rPr lang="fa-IR" sz="3200" dirty="0">
                <a:cs typeface="+mn-cs"/>
              </a:rPr>
              <a:t>؟</a:t>
            </a:r>
            <a:br>
              <a:rPr lang="fa-IR" sz="3200" dirty="0">
                <a:cs typeface="+mn-cs"/>
              </a:rPr>
            </a:br>
            <a:r>
              <a:rPr lang="fa-IR" sz="3200" dirty="0">
                <a:cs typeface="+mn-cs"/>
              </a:rPr>
              <a:t/>
            </a:r>
            <a:br>
              <a:rPr lang="fa-IR" sz="3200" dirty="0">
                <a:cs typeface="+mn-cs"/>
              </a:rPr>
            </a:br>
            <a:r>
              <a:rPr lang="fa-IR" sz="3200" dirty="0">
                <a:cs typeface="+mn-cs"/>
              </a:rPr>
              <a:t>الف) خانوم 50 ساله با کیسه صفرا کلسیفیه و سنگ صفراوی یک سانتی متری</a:t>
            </a:r>
            <a:br>
              <a:rPr lang="fa-IR" sz="3200" dirty="0">
                <a:cs typeface="+mn-cs"/>
              </a:rPr>
            </a:br>
            <a:r>
              <a:rPr lang="fa-IR" sz="3200" dirty="0">
                <a:cs typeface="+mn-cs"/>
              </a:rPr>
              <a:t/>
            </a:r>
            <a:br>
              <a:rPr lang="fa-IR" sz="3200" dirty="0">
                <a:cs typeface="+mn-cs"/>
              </a:rPr>
            </a:br>
            <a:r>
              <a:rPr lang="fa-IR" sz="3200" dirty="0">
                <a:cs typeface="+mn-cs"/>
              </a:rPr>
              <a:t>ب) خانوم 40 ساله با سنگ کیسه صفرای </a:t>
            </a:r>
            <a:r>
              <a:rPr lang="en-US" sz="3200" dirty="0">
                <a:cs typeface="+mn-cs"/>
              </a:rPr>
              <a:t>2.5</a:t>
            </a:r>
            <a:r>
              <a:rPr lang="fa-IR" sz="3200" dirty="0">
                <a:cs typeface="+mn-cs"/>
              </a:rPr>
              <a:t> سانتی متری بدون علامت</a:t>
            </a:r>
            <a:br>
              <a:rPr lang="fa-IR" sz="3200" dirty="0">
                <a:cs typeface="+mn-cs"/>
              </a:rPr>
            </a:br>
            <a:r>
              <a:rPr lang="fa-IR" sz="3200" dirty="0">
                <a:cs typeface="+mn-cs"/>
              </a:rPr>
              <a:t/>
            </a:r>
            <a:br>
              <a:rPr lang="fa-IR" sz="3200" dirty="0">
                <a:cs typeface="+mn-cs"/>
              </a:rPr>
            </a:br>
            <a:r>
              <a:rPr lang="fa-IR" sz="3200" dirty="0">
                <a:cs typeface="+mn-cs"/>
              </a:rPr>
              <a:t>ج) خانوم 50 ساله با سنگ  کیسه صفرا </a:t>
            </a:r>
            <a:r>
              <a:rPr lang="en-US" sz="3200" dirty="0">
                <a:cs typeface="+mn-cs"/>
              </a:rPr>
              <a:t>3</a:t>
            </a:r>
            <a:r>
              <a:rPr lang="fa-IR" sz="3200" dirty="0">
                <a:cs typeface="+mn-cs"/>
              </a:rPr>
              <a:t> سانتی متری بدون علامت</a:t>
            </a:r>
            <a:br>
              <a:rPr lang="fa-IR" sz="3200" dirty="0">
                <a:cs typeface="+mn-cs"/>
              </a:rPr>
            </a:br>
            <a:r>
              <a:rPr lang="fa-IR" sz="3200" dirty="0">
                <a:cs typeface="+mn-cs"/>
              </a:rPr>
              <a:t/>
            </a:r>
            <a:br>
              <a:rPr lang="fa-IR" sz="3200" dirty="0">
                <a:cs typeface="+mn-cs"/>
              </a:rPr>
            </a:br>
            <a:r>
              <a:rPr lang="fa-IR" sz="3200" dirty="0">
                <a:cs typeface="+mn-cs"/>
              </a:rPr>
              <a:t>دال) آقای 40 ساله با سنگ کیسه صفرا </a:t>
            </a:r>
            <a:r>
              <a:rPr lang="en-US" sz="3200" dirty="0">
                <a:cs typeface="+mn-cs"/>
              </a:rPr>
              <a:t>2</a:t>
            </a:r>
            <a:r>
              <a:rPr lang="fa-IR" sz="3200" dirty="0">
                <a:cs typeface="+mn-cs"/>
              </a:rPr>
              <a:t> سانتی متری و سابقه پانکراتیت خفیف</a:t>
            </a:r>
          </a:p>
        </p:txBody>
      </p:sp>
    </p:spTree>
    <p:extLst>
      <p:ext uri="{BB962C8B-B14F-4D97-AF65-F5344CB8AC3E}">
        <p14:creationId xmlns:p14="http://schemas.microsoft.com/office/powerpoint/2010/main" val="1925162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73042A96-A5E5-424A-B484-3DA2A8B1D2C3}"/>
              </a:ext>
            </a:extLst>
          </p:cNvPr>
          <p:cNvSpPr/>
          <p:nvPr/>
        </p:nvSpPr>
        <p:spPr>
          <a:xfrm>
            <a:off x="969819" y="612292"/>
            <a:ext cx="9684326" cy="5509200"/>
          </a:xfrm>
          <a:prstGeom prst="rect">
            <a:avLst/>
          </a:prstGeom>
        </p:spPr>
        <p:txBody>
          <a:bodyPr wrap="square">
            <a:spAutoFit/>
          </a:bodyPr>
          <a:lstStyle/>
          <a:p>
            <a:pPr algn="r" rtl="1"/>
            <a:r>
              <a:rPr lang="fa-IR" sz="3200" dirty="0"/>
              <a:t>17- نتایج آنالیز مایع آسیت آقای 40 ساله بدین شرح می باشد: </a:t>
            </a:r>
          </a:p>
          <a:p>
            <a:pPr algn="r" rtl="1"/>
            <a:r>
              <a:rPr lang="fa-IR" sz="3200" dirty="0"/>
              <a:t>گلبول سفید مایع : 100/</a:t>
            </a:r>
            <a:r>
              <a:rPr lang="en-US" sz="3200" dirty="0"/>
              <a:t>ml</a:t>
            </a:r>
          </a:p>
          <a:p>
            <a:pPr algn="r" rtl="1"/>
            <a:r>
              <a:rPr lang="fa-IR" sz="3200" dirty="0"/>
              <a:t>آلبومین مایع آسیت: 0.3 </a:t>
            </a:r>
            <a:r>
              <a:rPr lang="en-US" sz="3200" dirty="0"/>
              <a:t>g/dl</a:t>
            </a:r>
          </a:p>
          <a:p>
            <a:pPr algn="r" rtl="1"/>
            <a:r>
              <a:rPr lang="fa-IR" sz="3200" dirty="0"/>
              <a:t>پروتئین مایع آسیت: 2.1 </a:t>
            </a:r>
            <a:r>
              <a:rPr lang="en-US" sz="3200" dirty="0"/>
              <a:t>g/dl</a:t>
            </a:r>
          </a:p>
          <a:p>
            <a:pPr algn="r" rtl="1"/>
            <a:r>
              <a:rPr lang="fa-IR" sz="3200" dirty="0"/>
              <a:t>آلبومین سرم: 3.7 </a:t>
            </a:r>
            <a:r>
              <a:rPr lang="en-US" sz="3200" dirty="0"/>
              <a:t>g/dl</a:t>
            </a:r>
          </a:p>
          <a:p>
            <a:pPr algn="r" rtl="1"/>
            <a:r>
              <a:rPr lang="fa-IR" sz="3200" dirty="0"/>
              <a:t>محتملترین تشخیص کدام است؟</a:t>
            </a:r>
          </a:p>
          <a:p>
            <a:pPr algn="r" rtl="1"/>
            <a:endParaRPr lang="fa-IR" sz="3200" dirty="0"/>
          </a:p>
          <a:p>
            <a:pPr algn="r" rtl="1"/>
            <a:r>
              <a:rPr lang="fa-IR" sz="3200" dirty="0"/>
              <a:t>الف: کارسینوز پریتونئال               </a:t>
            </a:r>
          </a:p>
          <a:p>
            <a:pPr algn="r" rtl="1"/>
            <a:r>
              <a:rPr lang="fa-IR" sz="3200" dirty="0"/>
              <a:t>ب: متاستاز گسترده کبدی</a:t>
            </a:r>
          </a:p>
          <a:p>
            <a:pPr algn="r" rtl="1"/>
            <a:r>
              <a:rPr lang="fa-IR" sz="3200" dirty="0"/>
              <a:t>ج: مراحل اولیه سندرم بودکیاری     </a:t>
            </a:r>
          </a:p>
          <a:p>
            <a:pPr algn="r" rtl="1"/>
            <a:r>
              <a:rPr lang="fa-IR" sz="3200" dirty="0"/>
              <a:t>دال: </a:t>
            </a:r>
            <a:r>
              <a:rPr lang="en-US" sz="3200" dirty="0"/>
              <a:t>CHF</a:t>
            </a:r>
          </a:p>
        </p:txBody>
      </p:sp>
    </p:spTree>
    <p:extLst>
      <p:ext uri="{BB962C8B-B14F-4D97-AF65-F5344CB8AC3E}">
        <p14:creationId xmlns:p14="http://schemas.microsoft.com/office/powerpoint/2010/main" val="466334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216243-8CFE-42A8-9E21-B996EA8015C0}"/>
              </a:ext>
            </a:extLst>
          </p:cNvPr>
          <p:cNvSpPr>
            <a:spLocks noGrp="1"/>
          </p:cNvSpPr>
          <p:nvPr>
            <p:ph type="title"/>
          </p:nvPr>
        </p:nvSpPr>
        <p:spPr/>
        <p:txBody>
          <a:bodyPr/>
          <a:lstStyle/>
          <a:p>
            <a:pPr algn="ctr" rtl="1"/>
            <a:r>
              <a:rPr lang="fa-IR" dirty="0"/>
              <a:t>سوالات هماتولوژی</a:t>
            </a:r>
          </a:p>
        </p:txBody>
      </p:sp>
      <p:sp>
        <p:nvSpPr>
          <p:cNvPr id="3" name="Rectangle 2">
            <a:extLst>
              <a:ext uri="{FF2B5EF4-FFF2-40B4-BE49-F238E27FC236}">
                <a16:creationId xmlns="" xmlns:a16="http://schemas.microsoft.com/office/drawing/2014/main" id="{AC3915EC-D8C9-4786-89B6-9085F45925B8}"/>
              </a:ext>
            </a:extLst>
          </p:cNvPr>
          <p:cNvSpPr/>
          <p:nvPr/>
        </p:nvSpPr>
        <p:spPr>
          <a:xfrm>
            <a:off x="997527" y="1690688"/>
            <a:ext cx="10106891" cy="3539430"/>
          </a:xfrm>
          <a:prstGeom prst="rect">
            <a:avLst/>
          </a:prstGeom>
        </p:spPr>
        <p:txBody>
          <a:bodyPr wrap="square">
            <a:spAutoFit/>
          </a:bodyPr>
          <a:lstStyle/>
          <a:p>
            <a:pPr algn="r" rtl="1"/>
            <a:r>
              <a:rPr lang="fa-IR" sz="3200" dirty="0"/>
              <a:t>18- خانمی 23 ساله با ضعف و خستگی‌پذیری و با </a:t>
            </a:r>
            <a:r>
              <a:rPr lang="en-US" sz="3200" dirty="0"/>
              <a:t>CBC </a:t>
            </a:r>
            <a:r>
              <a:rPr lang="fa-IR" sz="3200" dirty="0"/>
              <a:t>زیر مراجعه کرده است:</a:t>
            </a:r>
          </a:p>
          <a:p>
            <a:pPr algn="r" rtl="1"/>
            <a:r>
              <a:rPr lang="en-US" sz="3200" dirty="0"/>
              <a:t>WBC: 6200,    Hb: 9.5,   MCV: 74,   </a:t>
            </a:r>
            <a:r>
              <a:rPr lang="en-US" sz="3200" dirty="0" err="1"/>
              <a:t>Plt</a:t>
            </a:r>
            <a:r>
              <a:rPr lang="en-US" sz="3200" dirty="0"/>
              <a:t>: 467000</a:t>
            </a:r>
          </a:p>
          <a:p>
            <a:pPr algn="r" rtl="1"/>
            <a:r>
              <a:rPr lang="fa-IR" sz="3200" dirty="0"/>
              <a:t>با توجه به محتمل‌ترین تشخیص، </a:t>
            </a:r>
          </a:p>
          <a:p>
            <a:pPr algn="r" rtl="1"/>
            <a:endParaRPr lang="fa-IR" sz="3200" dirty="0"/>
          </a:p>
          <a:p>
            <a:pPr algn="r" rtl="1"/>
            <a:r>
              <a:rPr lang="fa-IR" sz="3200" dirty="0"/>
              <a:t>الف) بررسی‌های </a:t>
            </a:r>
            <a:r>
              <a:rPr lang="fa-IR" sz="3200" u="sng" dirty="0"/>
              <a:t>آزمایشگاهی تکمیلی </a:t>
            </a:r>
            <a:r>
              <a:rPr lang="fa-IR" sz="3200" dirty="0"/>
              <a:t>؟</a:t>
            </a:r>
          </a:p>
          <a:p>
            <a:pPr algn="r" rtl="1"/>
            <a:r>
              <a:rPr lang="fa-IR" sz="3200" dirty="0"/>
              <a:t>ب) </a:t>
            </a:r>
            <a:r>
              <a:rPr lang="fa-IR" sz="3200" u="sng" dirty="0"/>
              <a:t>درمان مناسب </a:t>
            </a:r>
            <a:r>
              <a:rPr lang="fa-IR" sz="3200" dirty="0"/>
              <a:t>را بنویسید</a:t>
            </a:r>
            <a:r>
              <a:rPr lang="fa-IR" dirty="0"/>
              <a:t>.</a:t>
            </a:r>
          </a:p>
        </p:txBody>
      </p:sp>
    </p:spTree>
    <p:extLst>
      <p:ext uri="{BB962C8B-B14F-4D97-AF65-F5344CB8AC3E}">
        <p14:creationId xmlns:p14="http://schemas.microsoft.com/office/powerpoint/2010/main" val="965132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04917EF8-B8E0-473B-A860-03C6B1A6C38E}"/>
              </a:ext>
            </a:extLst>
          </p:cNvPr>
          <p:cNvSpPr/>
          <p:nvPr/>
        </p:nvSpPr>
        <p:spPr>
          <a:xfrm>
            <a:off x="1122218" y="501457"/>
            <a:ext cx="9947564" cy="5509200"/>
          </a:xfrm>
          <a:prstGeom prst="rect">
            <a:avLst/>
          </a:prstGeom>
        </p:spPr>
        <p:txBody>
          <a:bodyPr wrap="square">
            <a:spAutoFit/>
          </a:bodyPr>
          <a:lstStyle/>
          <a:p>
            <a:pPr algn="r" rtl="1"/>
            <a:r>
              <a:rPr lang="fa-IR" sz="3200" dirty="0"/>
              <a:t>19- آقایی 50 ساله به‌علت عود لنفوم حدود 25 روز قبل پیوند مغز استخوان شده و ده روز قبل با هموگلوبین 6 تحت ترانسفوزیون پکدسل قرار گرفته است. بیمار از روز گذشته اسهال و ایکتر پیدا کرده و دچار ضایعات پوستی شده است و در آزمایشات علاوه بر افزایش آنزیم‌های کبدی، پان‌سیتوپنی هم تشدید شده است. در </a:t>
            </a:r>
            <a:r>
              <a:rPr lang="fa-IR" sz="3200" u="sng" dirty="0"/>
              <a:t>خصوص عارضه بوجود آمده </a:t>
            </a:r>
            <a:r>
              <a:rPr lang="fa-IR" sz="3200" dirty="0"/>
              <a:t>به سؤالات ذیل پاسخ دهید.</a:t>
            </a:r>
          </a:p>
          <a:p>
            <a:pPr algn="r" rtl="1"/>
            <a:endParaRPr lang="fa-IR" sz="3200" dirty="0"/>
          </a:p>
          <a:p>
            <a:pPr algn="r" rtl="1"/>
            <a:r>
              <a:rPr lang="fa-IR" sz="3200" dirty="0"/>
              <a:t>الف) نام عارضه؟</a:t>
            </a:r>
          </a:p>
          <a:p>
            <a:pPr algn="r" rtl="1"/>
            <a:r>
              <a:rPr lang="fa-IR" sz="3200" dirty="0"/>
              <a:t>ب) روش جلوگیری از عارضه؟</a:t>
            </a:r>
          </a:p>
          <a:p>
            <a:pPr algn="r" rtl="1"/>
            <a:endParaRPr lang="fa-IR" sz="3200" dirty="0"/>
          </a:p>
          <a:p>
            <a:pPr algn="r" rtl="1"/>
            <a:r>
              <a:rPr lang="fa-IR" sz="3200" dirty="0"/>
              <a:t>ج) پروگنوز بیمار دچار این عارضه؟</a:t>
            </a:r>
          </a:p>
        </p:txBody>
      </p:sp>
    </p:spTree>
    <p:extLst>
      <p:ext uri="{BB962C8B-B14F-4D97-AF65-F5344CB8AC3E}">
        <p14:creationId xmlns:p14="http://schemas.microsoft.com/office/powerpoint/2010/main" val="2287654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4A13B118-3EDA-4561-93E3-5B9AC6D191CF}"/>
              </a:ext>
            </a:extLst>
          </p:cNvPr>
          <p:cNvSpPr/>
          <p:nvPr/>
        </p:nvSpPr>
        <p:spPr>
          <a:xfrm>
            <a:off x="1080655" y="1526508"/>
            <a:ext cx="9324109" cy="3046988"/>
          </a:xfrm>
          <a:prstGeom prst="rect">
            <a:avLst/>
          </a:prstGeom>
        </p:spPr>
        <p:txBody>
          <a:bodyPr wrap="square">
            <a:spAutoFit/>
          </a:bodyPr>
          <a:lstStyle/>
          <a:p>
            <a:pPr algn="r" rtl="1"/>
            <a:r>
              <a:rPr lang="fa-IR" sz="3200" dirty="0"/>
              <a:t>20- کدام ‌یک از یافته‌های زیر در آنمی مگالوبلاستیک </a:t>
            </a:r>
            <a:r>
              <a:rPr lang="fa-IR" sz="3200" u="sng" dirty="0"/>
              <a:t>کم‌تر</a:t>
            </a:r>
            <a:r>
              <a:rPr lang="fa-IR" sz="3200" dirty="0"/>
              <a:t> دیده می‌شود؟</a:t>
            </a:r>
          </a:p>
          <a:p>
            <a:pPr algn="r" rtl="1"/>
            <a:r>
              <a:rPr lang="fa-IR" sz="3200" dirty="0"/>
              <a:t>الف) افزایش </a:t>
            </a:r>
            <a:r>
              <a:rPr lang="en-US" sz="3200" dirty="0"/>
              <a:t>LDH</a:t>
            </a:r>
            <a:r>
              <a:rPr lang="fa-IR" sz="3200" dirty="0"/>
              <a:t> </a:t>
            </a:r>
          </a:p>
          <a:p>
            <a:pPr algn="r" rtl="1"/>
            <a:r>
              <a:rPr lang="fa-IR" sz="3200" dirty="0"/>
              <a:t>ب) افزایش رتیکولوست‌ها</a:t>
            </a:r>
          </a:p>
          <a:p>
            <a:pPr algn="r" rtl="1"/>
            <a:r>
              <a:rPr lang="fa-IR" sz="3200" dirty="0"/>
              <a:t>ج) افزایش بیلی‌روبین                                      </a:t>
            </a:r>
          </a:p>
          <a:p>
            <a:pPr algn="r" rtl="1"/>
            <a:r>
              <a:rPr lang="fa-IR" sz="3200" dirty="0"/>
              <a:t>د) هایپرسگمنتاسیون هسته نوتروفیل‌ها</a:t>
            </a:r>
          </a:p>
        </p:txBody>
      </p:sp>
    </p:spTree>
    <p:extLst>
      <p:ext uri="{BB962C8B-B14F-4D97-AF65-F5344CB8AC3E}">
        <p14:creationId xmlns:p14="http://schemas.microsoft.com/office/powerpoint/2010/main" val="3333985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E0270023-59C1-4311-8F34-6B6E4A2F4734}"/>
              </a:ext>
            </a:extLst>
          </p:cNvPr>
          <p:cNvSpPr/>
          <p:nvPr/>
        </p:nvSpPr>
        <p:spPr>
          <a:xfrm>
            <a:off x="1246909" y="1803553"/>
            <a:ext cx="9462653" cy="2062103"/>
          </a:xfrm>
          <a:prstGeom prst="rect">
            <a:avLst/>
          </a:prstGeom>
        </p:spPr>
        <p:txBody>
          <a:bodyPr wrap="square">
            <a:spAutoFit/>
          </a:bodyPr>
          <a:lstStyle/>
          <a:p>
            <a:pPr algn="r" rtl="1"/>
            <a:r>
              <a:rPr lang="fa-IR" sz="3200" dirty="0"/>
              <a:t>21- خانم 28 ساله‌ای با سن </a:t>
            </a:r>
            <a:r>
              <a:rPr lang="fa-IR" sz="3200" b="1" dirty="0"/>
              <a:t>باردار</a:t>
            </a:r>
            <a:r>
              <a:rPr lang="fa-IR" sz="3200" dirty="0"/>
              <a:t>ی 32 هفته به‌علت پلاکت 97هزار که با لام خون محیطی تأیید شده، ارجاع شده است. شرح حال و معاینه نکته غیرطبیعی ندارد. در رابطه با </a:t>
            </a:r>
            <a:r>
              <a:rPr lang="fa-IR" sz="3200" u="sng" dirty="0"/>
              <a:t>محتمل‌ترین تشخیص </a:t>
            </a:r>
            <a:r>
              <a:rPr lang="fa-IR" sz="3200" dirty="0"/>
              <a:t>و </a:t>
            </a:r>
            <a:r>
              <a:rPr lang="fa-IR" sz="3200" u="sng" dirty="0"/>
              <a:t>بررسی‌های لازم </a:t>
            </a:r>
            <a:r>
              <a:rPr lang="fa-IR" sz="3200" dirty="0"/>
              <a:t>توضیح دهید</a:t>
            </a:r>
            <a:r>
              <a:rPr lang="fa-IR" dirty="0"/>
              <a:t>.</a:t>
            </a:r>
          </a:p>
        </p:txBody>
      </p:sp>
    </p:spTree>
    <p:extLst>
      <p:ext uri="{BB962C8B-B14F-4D97-AF65-F5344CB8AC3E}">
        <p14:creationId xmlns:p14="http://schemas.microsoft.com/office/powerpoint/2010/main" val="3020601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D410C0-AAD5-4DD9-8CAA-76F2A5D8B0AA}"/>
              </a:ext>
            </a:extLst>
          </p:cNvPr>
          <p:cNvSpPr>
            <a:spLocks noGrp="1"/>
          </p:cNvSpPr>
          <p:nvPr>
            <p:ph type="title"/>
          </p:nvPr>
        </p:nvSpPr>
        <p:spPr/>
        <p:txBody>
          <a:bodyPr/>
          <a:lstStyle/>
          <a:p>
            <a:pPr algn="ctr" rtl="1"/>
            <a:r>
              <a:rPr lang="fa-IR" dirty="0"/>
              <a:t>سوالات غدد</a:t>
            </a:r>
          </a:p>
        </p:txBody>
      </p:sp>
      <p:sp>
        <p:nvSpPr>
          <p:cNvPr id="3" name="Content Placeholder 2">
            <a:extLst>
              <a:ext uri="{FF2B5EF4-FFF2-40B4-BE49-F238E27FC236}">
                <a16:creationId xmlns="" xmlns:a16="http://schemas.microsoft.com/office/drawing/2014/main" id="{2C2DB8E8-46F6-4503-B6F7-1A3AFEE8C6D7}"/>
              </a:ext>
            </a:extLst>
          </p:cNvPr>
          <p:cNvSpPr>
            <a:spLocks noGrp="1"/>
          </p:cNvSpPr>
          <p:nvPr>
            <p:ph idx="1"/>
          </p:nvPr>
        </p:nvSpPr>
        <p:spPr/>
        <p:txBody>
          <a:bodyPr/>
          <a:lstStyle/>
          <a:p>
            <a:pPr algn="r" rtl="1"/>
            <a:r>
              <a:rPr lang="fa-IR" dirty="0"/>
              <a:t>بترتیب درمورد هر کدام از آزمایشات زیر یک تشخیص بنویسید: </a:t>
            </a:r>
          </a:p>
          <a:p>
            <a:pPr algn="r" rtl="1"/>
            <a:endParaRPr lang="fa-IR" dirty="0"/>
          </a:p>
        </p:txBody>
      </p:sp>
      <p:graphicFrame>
        <p:nvGraphicFramePr>
          <p:cNvPr id="5" name="Table 4">
            <a:extLst>
              <a:ext uri="{FF2B5EF4-FFF2-40B4-BE49-F238E27FC236}">
                <a16:creationId xmlns="" xmlns:a16="http://schemas.microsoft.com/office/drawing/2014/main" id="{C7F80D61-3A0C-4C22-BDAF-273F4D9EF1FE}"/>
              </a:ext>
            </a:extLst>
          </p:cNvPr>
          <p:cNvGraphicFramePr>
            <a:graphicFrameLocks noGrp="1"/>
          </p:cNvGraphicFramePr>
          <p:nvPr>
            <p:extLst>
              <p:ext uri="{D42A27DB-BD31-4B8C-83A1-F6EECF244321}">
                <p14:modId xmlns:p14="http://schemas.microsoft.com/office/powerpoint/2010/main" val="599449559"/>
              </p:ext>
            </p:extLst>
          </p:nvPr>
        </p:nvGraphicFramePr>
        <p:xfrm>
          <a:off x="1073727" y="2603883"/>
          <a:ext cx="10044546" cy="3573080"/>
        </p:xfrm>
        <a:graphic>
          <a:graphicData uri="http://schemas.openxmlformats.org/drawingml/2006/table">
            <a:tbl>
              <a:tblPr rtl="1" firstRow="1" bandRow="1">
                <a:tableStyleId>{5940675A-B579-460E-94D1-54222C63F5DA}</a:tableStyleId>
              </a:tblPr>
              <a:tblGrid>
                <a:gridCol w="1674091">
                  <a:extLst>
                    <a:ext uri="{9D8B030D-6E8A-4147-A177-3AD203B41FA5}">
                      <a16:colId xmlns="" xmlns:a16="http://schemas.microsoft.com/office/drawing/2014/main" val="157310634"/>
                    </a:ext>
                  </a:extLst>
                </a:gridCol>
                <a:gridCol w="1674091">
                  <a:extLst>
                    <a:ext uri="{9D8B030D-6E8A-4147-A177-3AD203B41FA5}">
                      <a16:colId xmlns="" xmlns:a16="http://schemas.microsoft.com/office/drawing/2014/main" val="3518404578"/>
                    </a:ext>
                  </a:extLst>
                </a:gridCol>
                <a:gridCol w="1674091">
                  <a:extLst>
                    <a:ext uri="{9D8B030D-6E8A-4147-A177-3AD203B41FA5}">
                      <a16:colId xmlns="" xmlns:a16="http://schemas.microsoft.com/office/drawing/2014/main" val="3299326657"/>
                    </a:ext>
                  </a:extLst>
                </a:gridCol>
                <a:gridCol w="1674091">
                  <a:extLst>
                    <a:ext uri="{9D8B030D-6E8A-4147-A177-3AD203B41FA5}">
                      <a16:colId xmlns="" xmlns:a16="http://schemas.microsoft.com/office/drawing/2014/main" val="3753620371"/>
                    </a:ext>
                  </a:extLst>
                </a:gridCol>
                <a:gridCol w="1674091">
                  <a:extLst>
                    <a:ext uri="{9D8B030D-6E8A-4147-A177-3AD203B41FA5}">
                      <a16:colId xmlns="" xmlns:a16="http://schemas.microsoft.com/office/drawing/2014/main" val="1596121244"/>
                    </a:ext>
                  </a:extLst>
                </a:gridCol>
                <a:gridCol w="1674091">
                  <a:extLst>
                    <a:ext uri="{9D8B030D-6E8A-4147-A177-3AD203B41FA5}">
                      <a16:colId xmlns="" xmlns:a16="http://schemas.microsoft.com/office/drawing/2014/main" val="1627445621"/>
                    </a:ext>
                  </a:extLst>
                </a:gridCol>
              </a:tblGrid>
              <a:tr h="714616">
                <a:tc>
                  <a:txBody>
                    <a:bodyPr/>
                    <a:lstStyle/>
                    <a:p>
                      <a:pPr algn="ctr" rtl="1"/>
                      <a:r>
                        <a:rPr lang="fa-IR" dirty="0"/>
                        <a:t>شماره ی سوال</a:t>
                      </a:r>
                    </a:p>
                  </a:txBody>
                  <a:tcPr/>
                </a:tc>
                <a:tc>
                  <a:txBody>
                    <a:bodyPr/>
                    <a:lstStyle/>
                    <a:p>
                      <a:pPr algn="ctr" rtl="1"/>
                      <a:r>
                        <a:rPr lang="en-US" dirty="0"/>
                        <a:t>T4</a:t>
                      </a:r>
                    </a:p>
                    <a:p>
                      <a:pPr algn="ctr" rtl="1"/>
                      <a:r>
                        <a:rPr lang="en-US" dirty="0"/>
                        <a:t>(4.5-12.5)</a:t>
                      </a:r>
                      <a:endParaRPr lang="fa-IR" dirty="0"/>
                    </a:p>
                  </a:txBody>
                  <a:tcPr/>
                </a:tc>
                <a:tc>
                  <a:txBody>
                    <a:bodyPr/>
                    <a:lstStyle/>
                    <a:p>
                      <a:pPr algn="ctr" rtl="1"/>
                      <a:r>
                        <a:rPr lang="en-US" dirty="0"/>
                        <a:t>T3</a:t>
                      </a:r>
                    </a:p>
                    <a:p>
                      <a:pPr algn="ctr" rtl="1"/>
                      <a:r>
                        <a:rPr lang="en-US" dirty="0"/>
                        <a:t>(200-80)</a:t>
                      </a:r>
                      <a:endParaRPr lang="fa-IR" dirty="0"/>
                    </a:p>
                  </a:txBody>
                  <a:tcPr/>
                </a:tc>
                <a:tc>
                  <a:txBody>
                    <a:bodyPr/>
                    <a:lstStyle/>
                    <a:p>
                      <a:pPr algn="ctr" rtl="1"/>
                      <a:r>
                        <a:rPr lang="en-US" dirty="0"/>
                        <a:t>T3RU</a:t>
                      </a:r>
                    </a:p>
                    <a:p>
                      <a:pPr algn="ctr" rtl="1"/>
                      <a:r>
                        <a:rPr lang="en-US" dirty="0"/>
                        <a:t>(25-35)</a:t>
                      </a:r>
                    </a:p>
                  </a:txBody>
                  <a:tcPr/>
                </a:tc>
                <a:tc>
                  <a:txBody>
                    <a:bodyPr/>
                    <a:lstStyle/>
                    <a:p>
                      <a:pPr algn="ctr" rtl="1"/>
                      <a:r>
                        <a:rPr lang="en-US" dirty="0"/>
                        <a:t>TSH</a:t>
                      </a:r>
                    </a:p>
                    <a:p>
                      <a:pPr algn="ctr" rtl="1"/>
                      <a:r>
                        <a:rPr lang="en-US" dirty="0"/>
                        <a:t>(0.1-5)</a:t>
                      </a:r>
                      <a:endParaRPr lang="fa-IR" dirty="0"/>
                    </a:p>
                  </a:txBody>
                  <a:tcPr/>
                </a:tc>
                <a:tc>
                  <a:txBody>
                    <a:bodyPr/>
                    <a:lstStyle/>
                    <a:p>
                      <a:pPr algn="ctr" rtl="1"/>
                      <a:r>
                        <a:rPr lang="fa-IR" dirty="0"/>
                        <a:t>تشخیص</a:t>
                      </a:r>
                    </a:p>
                  </a:txBody>
                  <a:tcPr/>
                </a:tc>
                <a:extLst>
                  <a:ext uri="{0D108BD9-81ED-4DB2-BD59-A6C34878D82A}">
                    <a16:rowId xmlns="" xmlns:a16="http://schemas.microsoft.com/office/drawing/2014/main" val="2532104779"/>
                  </a:ext>
                </a:extLst>
              </a:tr>
              <a:tr h="714616">
                <a:tc>
                  <a:txBody>
                    <a:bodyPr/>
                    <a:lstStyle/>
                    <a:p>
                      <a:pPr algn="ctr" rtl="1"/>
                      <a:r>
                        <a:rPr lang="en-US" dirty="0"/>
                        <a:t>1</a:t>
                      </a:r>
                      <a:endParaRPr lang="fa-IR" dirty="0"/>
                    </a:p>
                  </a:txBody>
                  <a:tcPr/>
                </a:tc>
                <a:tc>
                  <a:txBody>
                    <a:bodyPr/>
                    <a:lstStyle/>
                    <a:p>
                      <a:pPr algn="ctr" rtl="1"/>
                      <a:r>
                        <a:rPr lang="en-US" b="1" dirty="0"/>
                        <a:t>18</a:t>
                      </a:r>
                      <a:endParaRPr lang="fa-IR" b="1" dirty="0"/>
                    </a:p>
                  </a:txBody>
                  <a:tcPr/>
                </a:tc>
                <a:tc>
                  <a:txBody>
                    <a:bodyPr/>
                    <a:lstStyle/>
                    <a:p>
                      <a:pPr algn="ctr" rtl="1"/>
                      <a:r>
                        <a:rPr lang="en-US" b="1" dirty="0"/>
                        <a:t>300</a:t>
                      </a:r>
                      <a:endParaRPr lang="fa-IR" b="1" dirty="0"/>
                    </a:p>
                  </a:txBody>
                  <a:tcPr/>
                </a:tc>
                <a:tc>
                  <a:txBody>
                    <a:bodyPr/>
                    <a:lstStyle/>
                    <a:p>
                      <a:pPr algn="ctr" rtl="1"/>
                      <a:r>
                        <a:rPr lang="en-US" b="1" dirty="0"/>
                        <a:t>40</a:t>
                      </a:r>
                      <a:endParaRPr lang="fa-IR" b="1" dirty="0"/>
                    </a:p>
                  </a:txBody>
                  <a:tcPr/>
                </a:tc>
                <a:tc>
                  <a:txBody>
                    <a:bodyPr/>
                    <a:lstStyle/>
                    <a:p>
                      <a:pPr algn="ctr" rtl="1"/>
                      <a:r>
                        <a:rPr lang="en-US" b="1" dirty="0"/>
                        <a:t>0.01</a:t>
                      </a:r>
                      <a:endParaRPr lang="fa-IR" b="1" dirty="0"/>
                    </a:p>
                  </a:txBody>
                  <a:tcPr/>
                </a:tc>
                <a:tc>
                  <a:txBody>
                    <a:bodyPr/>
                    <a:lstStyle/>
                    <a:p>
                      <a:pPr algn="ctr" rtl="1"/>
                      <a:endParaRPr lang="fa-IR"/>
                    </a:p>
                  </a:txBody>
                  <a:tcPr/>
                </a:tc>
                <a:extLst>
                  <a:ext uri="{0D108BD9-81ED-4DB2-BD59-A6C34878D82A}">
                    <a16:rowId xmlns="" xmlns:a16="http://schemas.microsoft.com/office/drawing/2014/main" val="3523845841"/>
                  </a:ext>
                </a:extLst>
              </a:tr>
              <a:tr h="714616">
                <a:tc>
                  <a:txBody>
                    <a:bodyPr/>
                    <a:lstStyle/>
                    <a:p>
                      <a:pPr algn="ctr" rtl="1"/>
                      <a:r>
                        <a:rPr lang="en-US" dirty="0"/>
                        <a:t>2</a:t>
                      </a:r>
                      <a:endParaRPr lang="fa-IR" dirty="0"/>
                    </a:p>
                  </a:txBody>
                  <a:tcPr/>
                </a:tc>
                <a:tc>
                  <a:txBody>
                    <a:bodyPr/>
                    <a:lstStyle/>
                    <a:p>
                      <a:pPr algn="ctr" rtl="1"/>
                      <a:r>
                        <a:rPr lang="en-US" b="1" dirty="0"/>
                        <a:t>3</a:t>
                      </a:r>
                      <a:endParaRPr lang="fa-IR" b="1" dirty="0"/>
                    </a:p>
                  </a:txBody>
                  <a:tcPr/>
                </a:tc>
                <a:tc>
                  <a:txBody>
                    <a:bodyPr/>
                    <a:lstStyle/>
                    <a:p>
                      <a:pPr algn="ctr" rtl="1"/>
                      <a:r>
                        <a:rPr lang="en-US" b="1" dirty="0"/>
                        <a:t>100</a:t>
                      </a:r>
                      <a:endParaRPr lang="fa-IR" b="1" dirty="0"/>
                    </a:p>
                  </a:txBody>
                  <a:tcPr/>
                </a:tc>
                <a:tc>
                  <a:txBody>
                    <a:bodyPr/>
                    <a:lstStyle/>
                    <a:p>
                      <a:pPr algn="ctr" rtl="1"/>
                      <a:r>
                        <a:rPr lang="en-US" b="1" dirty="0"/>
                        <a:t>22</a:t>
                      </a:r>
                      <a:endParaRPr lang="fa-IR" b="1" dirty="0"/>
                    </a:p>
                  </a:txBody>
                  <a:tcPr/>
                </a:tc>
                <a:tc>
                  <a:txBody>
                    <a:bodyPr/>
                    <a:lstStyle/>
                    <a:p>
                      <a:pPr algn="ctr" rtl="1"/>
                      <a:r>
                        <a:rPr lang="en-US" b="1" dirty="0"/>
                        <a:t>85</a:t>
                      </a:r>
                      <a:endParaRPr lang="fa-IR" b="1" dirty="0"/>
                    </a:p>
                  </a:txBody>
                  <a:tcPr/>
                </a:tc>
                <a:tc>
                  <a:txBody>
                    <a:bodyPr/>
                    <a:lstStyle/>
                    <a:p>
                      <a:pPr algn="ctr" rtl="1"/>
                      <a:endParaRPr lang="fa-IR"/>
                    </a:p>
                  </a:txBody>
                  <a:tcPr/>
                </a:tc>
                <a:extLst>
                  <a:ext uri="{0D108BD9-81ED-4DB2-BD59-A6C34878D82A}">
                    <a16:rowId xmlns="" xmlns:a16="http://schemas.microsoft.com/office/drawing/2014/main" val="633204845"/>
                  </a:ext>
                </a:extLst>
              </a:tr>
              <a:tr h="714616">
                <a:tc>
                  <a:txBody>
                    <a:bodyPr/>
                    <a:lstStyle/>
                    <a:p>
                      <a:pPr algn="ctr" rtl="1"/>
                      <a:r>
                        <a:rPr lang="en-US" dirty="0"/>
                        <a:t>3</a:t>
                      </a:r>
                      <a:endParaRPr lang="fa-IR" dirty="0"/>
                    </a:p>
                  </a:txBody>
                  <a:tcPr/>
                </a:tc>
                <a:tc>
                  <a:txBody>
                    <a:bodyPr/>
                    <a:lstStyle/>
                    <a:p>
                      <a:pPr algn="ctr" rtl="1"/>
                      <a:r>
                        <a:rPr lang="en-US" b="1" dirty="0"/>
                        <a:t>10.5</a:t>
                      </a:r>
                      <a:endParaRPr lang="fa-IR" b="1" dirty="0"/>
                    </a:p>
                  </a:txBody>
                  <a:tcPr/>
                </a:tc>
                <a:tc>
                  <a:txBody>
                    <a:bodyPr/>
                    <a:lstStyle/>
                    <a:p>
                      <a:pPr algn="ctr" rtl="1"/>
                      <a:r>
                        <a:rPr lang="en-US" b="1" dirty="0"/>
                        <a:t>170</a:t>
                      </a:r>
                      <a:endParaRPr lang="fa-IR" b="1" dirty="0"/>
                    </a:p>
                  </a:txBody>
                  <a:tcPr/>
                </a:tc>
                <a:tc>
                  <a:txBody>
                    <a:bodyPr/>
                    <a:lstStyle/>
                    <a:p>
                      <a:pPr algn="ctr" rtl="1"/>
                      <a:r>
                        <a:rPr lang="en-US" b="1" dirty="0"/>
                        <a:t>33</a:t>
                      </a:r>
                      <a:endParaRPr lang="fa-IR" b="1" dirty="0"/>
                    </a:p>
                  </a:txBody>
                  <a:tcPr/>
                </a:tc>
                <a:tc>
                  <a:txBody>
                    <a:bodyPr/>
                    <a:lstStyle/>
                    <a:p>
                      <a:pPr algn="ctr" rtl="1"/>
                      <a:r>
                        <a:rPr lang="fa-IR" b="1" dirty="0"/>
                        <a:t>کمتر از </a:t>
                      </a:r>
                      <a:r>
                        <a:rPr lang="en-US" b="1" dirty="0"/>
                        <a:t>0.1</a:t>
                      </a:r>
                      <a:endParaRPr lang="fa-IR" b="1" dirty="0"/>
                    </a:p>
                  </a:txBody>
                  <a:tcPr/>
                </a:tc>
                <a:tc>
                  <a:txBody>
                    <a:bodyPr/>
                    <a:lstStyle/>
                    <a:p>
                      <a:pPr algn="ctr" rtl="1"/>
                      <a:endParaRPr lang="fa-IR"/>
                    </a:p>
                  </a:txBody>
                  <a:tcPr/>
                </a:tc>
                <a:extLst>
                  <a:ext uri="{0D108BD9-81ED-4DB2-BD59-A6C34878D82A}">
                    <a16:rowId xmlns="" xmlns:a16="http://schemas.microsoft.com/office/drawing/2014/main" val="2259866209"/>
                  </a:ext>
                </a:extLst>
              </a:tr>
              <a:tr h="714616">
                <a:tc>
                  <a:txBody>
                    <a:bodyPr/>
                    <a:lstStyle/>
                    <a:p>
                      <a:pPr algn="ctr" rtl="1"/>
                      <a:r>
                        <a:rPr lang="en-US" dirty="0"/>
                        <a:t>4</a:t>
                      </a:r>
                      <a:endParaRPr lang="fa-IR" dirty="0"/>
                    </a:p>
                  </a:txBody>
                  <a:tcPr/>
                </a:tc>
                <a:tc>
                  <a:txBody>
                    <a:bodyPr/>
                    <a:lstStyle/>
                    <a:p>
                      <a:pPr algn="ctr" rtl="1"/>
                      <a:r>
                        <a:rPr lang="en-US" b="1" dirty="0"/>
                        <a:t>5.5</a:t>
                      </a:r>
                      <a:endParaRPr lang="fa-IR" b="1" dirty="0"/>
                    </a:p>
                  </a:txBody>
                  <a:tcPr/>
                </a:tc>
                <a:tc>
                  <a:txBody>
                    <a:bodyPr/>
                    <a:lstStyle/>
                    <a:p>
                      <a:pPr algn="ctr" rtl="1"/>
                      <a:r>
                        <a:rPr lang="en-US" b="1" dirty="0"/>
                        <a:t>120</a:t>
                      </a:r>
                      <a:endParaRPr lang="fa-IR" b="1" dirty="0"/>
                    </a:p>
                  </a:txBody>
                  <a:tcPr/>
                </a:tc>
                <a:tc>
                  <a:txBody>
                    <a:bodyPr/>
                    <a:lstStyle/>
                    <a:p>
                      <a:pPr algn="ctr" rtl="1"/>
                      <a:r>
                        <a:rPr lang="en-US" b="1" dirty="0"/>
                        <a:t>26</a:t>
                      </a:r>
                      <a:endParaRPr lang="fa-IR" b="1" dirty="0"/>
                    </a:p>
                  </a:txBody>
                  <a:tcPr/>
                </a:tc>
                <a:tc>
                  <a:txBody>
                    <a:bodyPr/>
                    <a:lstStyle/>
                    <a:p>
                      <a:pPr algn="ctr" rtl="1"/>
                      <a:r>
                        <a:rPr lang="en-US" b="1" dirty="0"/>
                        <a:t>18</a:t>
                      </a:r>
                      <a:endParaRPr lang="fa-IR" b="1" dirty="0"/>
                    </a:p>
                  </a:txBody>
                  <a:tcPr/>
                </a:tc>
                <a:tc>
                  <a:txBody>
                    <a:bodyPr/>
                    <a:lstStyle/>
                    <a:p>
                      <a:pPr algn="ctr" rtl="1"/>
                      <a:endParaRPr lang="fa-IR" dirty="0"/>
                    </a:p>
                  </a:txBody>
                  <a:tcPr/>
                </a:tc>
                <a:extLst>
                  <a:ext uri="{0D108BD9-81ED-4DB2-BD59-A6C34878D82A}">
                    <a16:rowId xmlns="" xmlns:a16="http://schemas.microsoft.com/office/drawing/2014/main" val="311035969"/>
                  </a:ext>
                </a:extLst>
              </a:tr>
            </a:tbl>
          </a:graphicData>
        </a:graphic>
      </p:graphicFrame>
    </p:spTree>
    <p:extLst>
      <p:ext uri="{BB962C8B-B14F-4D97-AF65-F5344CB8AC3E}">
        <p14:creationId xmlns:p14="http://schemas.microsoft.com/office/powerpoint/2010/main" val="20048652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B0590D62-A475-4C2F-A27B-0CE25F6A0D2F}"/>
              </a:ext>
            </a:extLst>
          </p:cNvPr>
          <p:cNvSpPr/>
          <p:nvPr/>
        </p:nvSpPr>
        <p:spPr>
          <a:xfrm>
            <a:off x="1385454" y="1900627"/>
            <a:ext cx="9421091" cy="2554545"/>
          </a:xfrm>
          <a:prstGeom prst="rect">
            <a:avLst/>
          </a:prstGeom>
        </p:spPr>
        <p:txBody>
          <a:bodyPr wrap="square">
            <a:spAutoFit/>
          </a:bodyPr>
          <a:lstStyle/>
          <a:p>
            <a:pPr algn="r" rtl="1"/>
            <a:r>
              <a:rPr lang="fa-IR" sz="3200" dirty="0"/>
              <a:t>22- مکانیسم اثر وارفارین به عنوان داروی ضد انعقادی کدام است؟</a:t>
            </a:r>
          </a:p>
          <a:p>
            <a:pPr algn="r" rtl="1"/>
            <a:r>
              <a:rPr lang="fa-IR" sz="3200" dirty="0"/>
              <a:t>الف. آگونیست ویتامین </a:t>
            </a:r>
            <a:r>
              <a:rPr lang="en-US" sz="3200" dirty="0"/>
              <a:t>K</a:t>
            </a:r>
          </a:p>
          <a:p>
            <a:pPr algn="r" rtl="1"/>
            <a:r>
              <a:rPr lang="fa-IR" sz="3200" dirty="0"/>
              <a:t>ب. آنتاگونیست ویتامین </a:t>
            </a:r>
            <a:r>
              <a:rPr lang="en-US" sz="3200" dirty="0"/>
              <a:t>K</a:t>
            </a:r>
          </a:p>
          <a:p>
            <a:pPr algn="r" rtl="1"/>
            <a:r>
              <a:rPr lang="fa-IR" sz="3200" dirty="0"/>
              <a:t>ج. فعال کردن آنتی ترومبین</a:t>
            </a:r>
          </a:p>
          <a:p>
            <a:pPr algn="r" rtl="1"/>
            <a:r>
              <a:rPr lang="fa-IR" sz="3200" dirty="0"/>
              <a:t>دال. مهار کردن آنتی ترومبین</a:t>
            </a:r>
          </a:p>
        </p:txBody>
      </p:sp>
    </p:spTree>
    <p:extLst>
      <p:ext uri="{BB962C8B-B14F-4D97-AF65-F5344CB8AC3E}">
        <p14:creationId xmlns:p14="http://schemas.microsoft.com/office/powerpoint/2010/main" val="2298281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C49B6A-CBC9-47CD-BBEC-BFAC6B3CDA05}"/>
              </a:ext>
            </a:extLst>
          </p:cNvPr>
          <p:cNvSpPr>
            <a:spLocks noGrp="1"/>
          </p:cNvSpPr>
          <p:nvPr>
            <p:ph type="title"/>
          </p:nvPr>
        </p:nvSpPr>
        <p:spPr/>
        <p:txBody>
          <a:bodyPr/>
          <a:lstStyle/>
          <a:p>
            <a:pPr algn="ctr" rtl="1"/>
            <a:r>
              <a:rPr lang="fa-IR" dirty="0"/>
              <a:t>سوالات نفرولوژی</a:t>
            </a:r>
          </a:p>
        </p:txBody>
      </p:sp>
      <p:sp>
        <p:nvSpPr>
          <p:cNvPr id="3" name="Rectangle 2">
            <a:extLst>
              <a:ext uri="{FF2B5EF4-FFF2-40B4-BE49-F238E27FC236}">
                <a16:creationId xmlns="" xmlns:a16="http://schemas.microsoft.com/office/drawing/2014/main" id="{2188EC06-A90B-435F-BA06-220736D25DDE}"/>
              </a:ext>
            </a:extLst>
          </p:cNvPr>
          <p:cNvSpPr/>
          <p:nvPr/>
        </p:nvSpPr>
        <p:spPr>
          <a:xfrm>
            <a:off x="1634836" y="1905506"/>
            <a:ext cx="9718964" cy="3046988"/>
          </a:xfrm>
          <a:prstGeom prst="rect">
            <a:avLst/>
          </a:prstGeom>
        </p:spPr>
        <p:txBody>
          <a:bodyPr wrap="square">
            <a:spAutoFit/>
          </a:bodyPr>
          <a:lstStyle/>
          <a:p>
            <a:pPr algn="r" rtl="1"/>
            <a:r>
              <a:rPr lang="fa-IR" sz="3200" dirty="0"/>
              <a:t>23- در کدام بیمار پروگنوز کلیه </a:t>
            </a:r>
            <a:r>
              <a:rPr lang="fa-IR" sz="3200" u="sng" dirty="0"/>
              <a:t>بدتر </a:t>
            </a:r>
            <a:r>
              <a:rPr lang="fa-IR" sz="3200" dirty="0"/>
              <a:t>است؟ </a:t>
            </a:r>
          </a:p>
          <a:p>
            <a:pPr algn="r" rtl="1"/>
            <a:endParaRPr lang="fa-IR" sz="3200" dirty="0"/>
          </a:p>
          <a:p>
            <a:pPr algn="r" rtl="1"/>
            <a:r>
              <a:rPr lang="fa-IR" sz="3200" dirty="0"/>
              <a:t>الف-خانم ۶۷ ساله با </a:t>
            </a:r>
            <a:r>
              <a:rPr lang="en-US" sz="3200" dirty="0"/>
              <a:t>GFR =56 </a:t>
            </a:r>
            <a:r>
              <a:rPr lang="fa-IR" sz="3200" dirty="0"/>
              <a:t>و پروتئینوری ۲۵ میلی گرم/ گرم</a:t>
            </a:r>
          </a:p>
          <a:p>
            <a:pPr algn="r" rtl="1"/>
            <a:r>
              <a:rPr lang="fa-IR" sz="3200" dirty="0"/>
              <a:t>ب- آقای ۴۸ ساله با </a:t>
            </a:r>
            <a:r>
              <a:rPr lang="en-US" sz="3200" dirty="0"/>
              <a:t>GFR=70 </a:t>
            </a:r>
            <a:r>
              <a:rPr lang="fa-IR" sz="3200" dirty="0"/>
              <a:t>و پروتئینوری ۳۵۰ میلی گرم/گرم</a:t>
            </a:r>
          </a:p>
          <a:p>
            <a:pPr algn="r" rtl="1"/>
            <a:r>
              <a:rPr lang="fa-IR" sz="3200" dirty="0"/>
              <a:t>ج-آقای ۵۲ ساله با </a:t>
            </a:r>
            <a:r>
              <a:rPr lang="en-US" sz="3200" dirty="0"/>
              <a:t>GFR=65 </a:t>
            </a:r>
            <a:r>
              <a:rPr lang="fa-IR" sz="3200" dirty="0"/>
              <a:t>و پروتئینوری ۲۸۰ میلی گرم / گرم</a:t>
            </a:r>
          </a:p>
          <a:p>
            <a:pPr algn="r" rtl="1"/>
            <a:r>
              <a:rPr lang="fa-IR" sz="3200" dirty="0"/>
              <a:t>د- خانم ۲۵ ساله با </a:t>
            </a:r>
            <a:r>
              <a:rPr lang="en-US" sz="3200" dirty="0"/>
              <a:t>GFR=95 </a:t>
            </a:r>
            <a:r>
              <a:rPr lang="fa-IR" sz="3200" dirty="0"/>
              <a:t>و پروتئینوری ۲۰۰ میلی گرم/ گرم</a:t>
            </a:r>
          </a:p>
        </p:txBody>
      </p:sp>
    </p:spTree>
    <p:extLst>
      <p:ext uri="{BB962C8B-B14F-4D97-AF65-F5344CB8AC3E}">
        <p14:creationId xmlns:p14="http://schemas.microsoft.com/office/powerpoint/2010/main" val="3838239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C5691E3-489D-488B-AD57-A2093B723370}"/>
              </a:ext>
            </a:extLst>
          </p:cNvPr>
          <p:cNvSpPr/>
          <p:nvPr/>
        </p:nvSpPr>
        <p:spPr>
          <a:xfrm>
            <a:off x="1115291" y="1291120"/>
            <a:ext cx="9961417" cy="4031873"/>
          </a:xfrm>
          <a:prstGeom prst="rect">
            <a:avLst/>
          </a:prstGeom>
        </p:spPr>
        <p:txBody>
          <a:bodyPr wrap="square">
            <a:spAutoFit/>
          </a:bodyPr>
          <a:lstStyle/>
          <a:p>
            <a:pPr algn="r" rtl="1"/>
            <a:r>
              <a:rPr lang="fa-IR" sz="3200" dirty="0"/>
              <a:t>24- خانم ۶۰ ساله دیابتی با شکستگی فمور مراجعه کرده ،از دو سال پیش تحت دیالیز صفاقی  است، در آزمایشات </a:t>
            </a:r>
            <a:r>
              <a:rPr lang="en-US" sz="3200" dirty="0"/>
              <a:t>Hb=10 , Ca=8.8 , P=3.5 , PTH=100 , </a:t>
            </a:r>
            <a:r>
              <a:rPr lang="fa-IR" sz="3200" dirty="0"/>
              <a:t>کدام عامل در تشدید مشکل بیمار نقش داشته؟</a:t>
            </a:r>
          </a:p>
          <a:p>
            <a:pPr algn="r" rtl="1"/>
            <a:endParaRPr lang="fa-IR" sz="3200" dirty="0"/>
          </a:p>
          <a:p>
            <a:pPr algn="r" rtl="1"/>
            <a:r>
              <a:rPr lang="fa-IR" sz="3200" dirty="0"/>
              <a:t>الف- عدم مصرف ویتامین </a:t>
            </a:r>
            <a:r>
              <a:rPr lang="en-US" sz="3200" dirty="0"/>
              <a:t>D </a:t>
            </a:r>
          </a:p>
          <a:p>
            <a:pPr algn="r" rtl="1"/>
            <a:r>
              <a:rPr lang="fa-IR" sz="3200" dirty="0"/>
              <a:t>ب-کلسیم پایین محلول دیالیز </a:t>
            </a:r>
          </a:p>
          <a:p>
            <a:pPr algn="r" rtl="1"/>
            <a:r>
              <a:rPr lang="fa-IR" sz="3200" dirty="0"/>
              <a:t>ج- مصرف کربنات کلسیم </a:t>
            </a:r>
          </a:p>
          <a:p>
            <a:pPr algn="r" rtl="1"/>
            <a:r>
              <a:rPr lang="fa-IR" sz="3200" dirty="0"/>
              <a:t>د- مصرف سولامر</a:t>
            </a:r>
          </a:p>
        </p:txBody>
      </p:sp>
    </p:spTree>
    <p:extLst>
      <p:ext uri="{BB962C8B-B14F-4D97-AF65-F5344CB8AC3E}">
        <p14:creationId xmlns:p14="http://schemas.microsoft.com/office/powerpoint/2010/main" val="935730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5D63EC6-E074-44CB-A972-2EEDA8A9F8E9}"/>
              </a:ext>
            </a:extLst>
          </p:cNvPr>
          <p:cNvSpPr/>
          <p:nvPr/>
        </p:nvSpPr>
        <p:spPr>
          <a:xfrm>
            <a:off x="2978726" y="528981"/>
            <a:ext cx="8395855" cy="3046988"/>
          </a:xfrm>
          <a:prstGeom prst="rect">
            <a:avLst/>
          </a:prstGeom>
        </p:spPr>
        <p:txBody>
          <a:bodyPr wrap="square">
            <a:spAutoFit/>
          </a:bodyPr>
          <a:lstStyle/>
          <a:p>
            <a:pPr algn="r" rtl="1"/>
            <a:r>
              <a:rPr lang="fa-IR" sz="3200" dirty="0"/>
              <a:t>25- آقای ۴۰ ساله با سابقه نقرس با درد پهلو مراجعه کرده و در سونوگرافی سنگ گزارش شده و در بررسی میکروسکپی ادرار کریستال زیر مشاهده شده است .</a:t>
            </a:r>
          </a:p>
          <a:p>
            <a:pPr algn="r" rtl="1"/>
            <a:endParaRPr lang="fa-IR" sz="3200" dirty="0"/>
          </a:p>
          <a:p>
            <a:pPr algn="r" rtl="1"/>
            <a:r>
              <a:rPr lang="fa-IR" sz="3200" dirty="0"/>
              <a:t>نوع کریستال ؟ </a:t>
            </a:r>
          </a:p>
          <a:p>
            <a:pPr algn="r" rtl="1"/>
            <a:r>
              <a:rPr lang="fa-IR" sz="3200" dirty="0"/>
              <a:t>درمان (3 مورد)؟</a:t>
            </a:r>
          </a:p>
        </p:txBody>
      </p:sp>
      <p:pic>
        <p:nvPicPr>
          <p:cNvPr id="3" name="Picture 2">
            <a:extLst>
              <a:ext uri="{FF2B5EF4-FFF2-40B4-BE49-F238E27FC236}">
                <a16:creationId xmlns="" xmlns:a16="http://schemas.microsoft.com/office/drawing/2014/main" id="{E59B4F86-8545-4C99-87A2-DE92D60C67DF}"/>
              </a:ext>
            </a:extLst>
          </p:cNvPr>
          <p:cNvPicPr>
            <a:picLocks noChangeAspect="1"/>
          </p:cNvPicPr>
          <p:nvPr/>
        </p:nvPicPr>
        <p:blipFill>
          <a:blip r:embed="rId2"/>
          <a:stretch>
            <a:fillRect/>
          </a:stretch>
        </p:blipFill>
        <p:spPr>
          <a:xfrm>
            <a:off x="1131491" y="2313709"/>
            <a:ext cx="5116909" cy="3643745"/>
          </a:xfrm>
          <a:prstGeom prst="rect">
            <a:avLst/>
          </a:prstGeom>
        </p:spPr>
      </p:pic>
    </p:spTree>
    <p:extLst>
      <p:ext uri="{BB962C8B-B14F-4D97-AF65-F5344CB8AC3E}">
        <p14:creationId xmlns:p14="http://schemas.microsoft.com/office/powerpoint/2010/main" val="2673231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CE25FF4-C649-4623-8BF1-E6B314ECB608}"/>
              </a:ext>
            </a:extLst>
          </p:cNvPr>
          <p:cNvSpPr/>
          <p:nvPr/>
        </p:nvSpPr>
        <p:spPr>
          <a:xfrm>
            <a:off x="1163781" y="958656"/>
            <a:ext cx="9864437" cy="4524315"/>
          </a:xfrm>
          <a:prstGeom prst="rect">
            <a:avLst/>
          </a:prstGeom>
        </p:spPr>
        <p:txBody>
          <a:bodyPr wrap="square">
            <a:spAutoFit/>
          </a:bodyPr>
          <a:lstStyle/>
          <a:p>
            <a:pPr algn="r" rtl="1"/>
            <a:r>
              <a:rPr lang="fa-IR" sz="3200" dirty="0"/>
              <a:t>26- بیماری با تشنج به اورزانس مراجعه می کند در شرح حال بیمار فوت اعضا خانواده و بی قراری شدید مشخص می شود در آزمایشات  انجام شده : </a:t>
            </a:r>
            <a:r>
              <a:rPr lang="en-US" sz="3200" dirty="0"/>
              <a:t>Hco3=21 </a:t>
            </a:r>
            <a:r>
              <a:rPr lang="fa-IR" sz="3200" dirty="0"/>
              <a:t>و </a:t>
            </a:r>
            <a:r>
              <a:rPr lang="en-US" sz="3200" dirty="0"/>
              <a:t>pco2=30 </a:t>
            </a:r>
            <a:r>
              <a:rPr lang="fa-IR" sz="3200" dirty="0"/>
              <a:t>و </a:t>
            </a:r>
            <a:r>
              <a:rPr lang="en-US" sz="3200" dirty="0"/>
              <a:t>PH=7/48</a:t>
            </a:r>
          </a:p>
          <a:p>
            <a:pPr algn="r" rtl="1"/>
            <a:r>
              <a:rPr lang="fa-IR" sz="3200" dirty="0"/>
              <a:t>تشخیص بیمار و درمان آنرا انتخاب کنید؟</a:t>
            </a:r>
          </a:p>
          <a:p>
            <a:pPr algn="r" rtl="1"/>
            <a:endParaRPr lang="fa-IR" sz="3200" dirty="0"/>
          </a:p>
          <a:p>
            <a:pPr algn="r" rtl="1"/>
            <a:r>
              <a:rPr lang="fa-IR" sz="3200" dirty="0"/>
              <a:t>الف) آلکالوز متابولیک و مایع</a:t>
            </a:r>
          </a:p>
          <a:p>
            <a:pPr algn="r" rtl="1"/>
            <a:r>
              <a:rPr lang="fa-IR" sz="3200" dirty="0"/>
              <a:t>ب) اسیدوز تنفسی و اکسیزن</a:t>
            </a:r>
          </a:p>
          <a:p>
            <a:pPr algn="r" rtl="1"/>
            <a:r>
              <a:rPr lang="fa-IR" sz="3200" dirty="0"/>
              <a:t>ج) اسیدوزمتابولیک و مایع</a:t>
            </a:r>
          </a:p>
          <a:p>
            <a:pPr algn="r" rtl="1"/>
            <a:r>
              <a:rPr lang="fa-IR" sz="3200" smtClean="0"/>
              <a:t>د) </a:t>
            </a:r>
            <a:r>
              <a:rPr lang="fa-IR" sz="3200" dirty="0"/>
              <a:t>آلکاتوز تنفسی و تنفس در کیسه نایلونی</a:t>
            </a:r>
          </a:p>
        </p:txBody>
      </p:sp>
    </p:spTree>
    <p:extLst>
      <p:ext uri="{BB962C8B-B14F-4D97-AF65-F5344CB8AC3E}">
        <p14:creationId xmlns:p14="http://schemas.microsoft.com/office/powerpoint/2010/main" val="4057812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4DFE3C3-DD14-441D-BEBF-D612224DFFAB}"/>
              </a:ext>
            </a:extLst>
          </p:cNvPr>
          <p:cNvSpPr/>
          <p:nvPr/>
        </p:nvSpPr>
        <p:spPr>
          <a:xfrm>
            <a:off x="803564" y="1429619"/>
            <a:ext cx="9809017" cy="3539430"/>
          </a:xfrm>
          <a:prstGeom prst="rect">
            <a:avLst/>
          </a:prstGeom>
        </p:spPr>
        <p:txBody>
          <a:bodyPr wrap="square">
            <a:spAutoFit/>
          </a:bodyPr>
          <a:lstStyle/>
          <a:p>
            <a:pPr algn="r" rtl="1"/>
            <a:r>
              <a:rPr lang="fa-IR" sz="3200" dirty="0"/>
              <a:t>27- بیماری با هماچوری به شما مراجعه می کند در ابتدا  </a:t>
            </a:r>
            <a:r>
              <a:rPr lang="en-US" sz="3200" dirty="0" err="1"/>
              <a:t>pr</a:t>
            </a:r>
            <a:r>
              <a:rPr lang="en-US" sz="3200" dirty="0"/>
              <a:t>  </a:t>
            </a:r>
            <a:r>
              <a:rPr lang="fa-IR" sz="3200" dirty="0"/>
              <a:t>اوری و </a:t>
            </a:r>
            <a:r>
              <a:rPr lang="en-US" sz="3200" dirty="0"/>
              <a:t>RBC </a:t>
            </a:r>
            <a:r>
              <a:rPr lang="fa-IR" sz="3200" dirty="0"/>
              <a:t>دیس مورفیک برای بیمار رد شده است.بیوری نیز ندارد اقدام بعدی کدام است؟</a:t>
            </a:r>
          </a:p>
          <a:p>
            <a:pPr algn="r" rtl="1"/>
            <a:r>
              <a:rPr lang="fa-IR" sz="3200" dirty="0"/>
              <a:t>الف) بررسی سرولوژی</a:t>
            </a:r>
          </a:p>
          <a:p>
            <a:pPr algn="r" rtl="1"/>
            <a:r>
              <a:rPr lang="fa-IR" sz="3200" dirty="0"/>
              <a:t>ب) بررسی عفونت</a:t>
            </a:r>
          </a:p>
          <a:p>
            <a:pPr algn="r" rtl="1"/>
            <a:r>
              <a:rPr lang="fa-IR" sz="3200" dirty="0"/>
              <a:t>ج) سونوگرافی</a:t>
            </a:r>
          </a:p>
          <a:p>
            <a:pPr algn="r" rtl="1"/>
            <a:r>
              <a:rPr lang="fa-IR" sz="3200" dirty="0"/>
              <a:t>د) بررسی اعضا خانواده</a:t>
            </a:r>
          </a:p>
        </p:txBody>
      </p:sp>
    </p:spTree>
    <p:extLst>
      <p:ext uri="{BB962C8B-B14F-4D97-AF65-F5344CB8AC3E}">
        <p14:creationId xmlns:p14="http://schemas.microsoft.com/office/powerpoint/2010/main" val="3944406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F2E7FD9-7951-424B-9F73-95A44A3ABA89}"/>
              </a:ext>
            </a:extLst>
          </p:cNvPr>
          <p:cNvSpPr/>
          <p:nvPr/>
        </p:nvSpPr>
        <p:spPr>
          <a:xfrm>
            <a:off x="1454728" y="1235655"/>
            <a:ext cx="9282544" cy="3539430"/>
          </a:xfrm>
          <a:prstGeom prst="rect">
            <a:avLst/>
          </a:prstGeom>
        </p:spPr>
        <p:txBody>
          <a:bodyPr wrap="square">
            <a:spAutoFit/>
          </a:bodyPr>
          <a:lstStyle/>
          <a:p>
            <a:pPr algn="r" rtl="1"/>
            <a:r>
              <a:rPr lang="fa-IR" sz="3200" dirty="0"/>
              <a:t>28- کدامیک از اختلالات الکترولیتی در رابدومیولیز قابل انتظار است؟</a:t>
            </a:r>
          </a:p>
          <a:p>
            <a:pPr algn="r" rtl="1"/>
            <a:endParaRPr lang="fa-IR" sz="3200" dirty="0"/>
          </a:p>
          <a:p>
            <a:pPr algn="r" rtl="1"/>
            <a:r>
              <a:rPr lang="fa-IR" sz="3200" dirty="0"/>
              <a:t>الف) هایپوکالمی</a:t>
            </a:r>
          </a:p>
          <a:p>
            <a:pPr algn="r" rtl="1"/>
            <a:r>
              <a:rPr lang="fa-IR" sz="3200" dirty="0"/>
              <a:t>ب) هایپرکلسمی</a:t>
            </a:r>
          </a:p>
          <a:p>
            <a:pPr algn="r" rtl="1"/>
            <a:r>
              <a:rPr lang="fa-IR" sz="3200" dirty="0"/>
              <a:t>ج) هایپوفوسفاتمی</a:t>
            </a:r>
          </a:p>
          <a:p>
            <a:pPr algn="r" rtl="1"/>
            <a:r>
              <a:rPr lang="fa-IR" sz="3200" dirty="0"/>
              <a:t>د) هایپراوریسمی</a:t>
            </a:r>
          </a:p>
        </p:txBody>
      </p:sp>
    </p:spTree>
    <p:extLst>
      <p:ext uri="{BB962C8B-B14F-4D97-AF65-F5344CB8AC3E}">
        <p14:creationId xmlns:p14="http://schemas.microsoft.com/office/powerpoint/2010/main" val="1660358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A8886E-4B4B-4110-81F7-9BF6BE3E6DD8}"/>
              </a:ext>
            </a:extLst>
          </p:cNvPr>
          <p:cNvSpPr>
            <a:spLocks noGrp="1"/>
          </p:cNvSpPr>
          <p:nvPr>
            <p:ph type="title"/>
          </p:nvPr>
        </p:nvSpPr>
        <p:spPr/>
        <p:txBody>
          <a:bodyPr/>
          <a:lstStyle/>
          <a:p>
            <a:pPr algn="ctr"/>
            <a:r>
              <a:rPr lang="fa-IR" dirty="0"/>
              <a:t>سوالات روماتولوژی</a:t>
            </a:r>
          </a:p>
        </p:txBody>
      </p:sp>
      <p:graphicFrame>
        <p:nvGraphicFramePr>
          <p:cNvPr id="3" name="Table 2">
            <a:extLst>
              <a:ext uri="{FF2B5EF4-FFF2-40B4-BE49-F238E27FC236}">
                <a16:creationId xmlns="" xmlns:a16="http://schemas.microsoft.com/office/drawing/2014/main" id="{F5CD5530-35DB-4177-AD82-7611453EA20E}"/>
              </a:ext>
            </a:extLst>
          </p:cNvPr>
          <p:cNvGraphicFramePr>
            <a:graphicFrameLocks noGrp="1"/>
          </p:cNvGraphicFramePr>
          <p:nvPr>
            <p:extLst>
              <p:ext uri="{D42A27DB-BD31-4B8C-83A1-F6EECF244321}">
                <p14:modId xmlns:p14="http://schemas.microsoft.com/office/powerpoint/2010/main" val="2937158875"/>
              </p:ext>
            </p:extLst>
          </p:nvPr>
        </p:nvGraphicFramePr>
        <p:xfrm>
          <a:off x="651164" y="2286000"/>
          <a:ext cx="10224653" cy="3956939"/>
        </p:xfrm>
        <a:graphic>
          <a:graphicData uri="http://schemas.openxmlformats.org/drawingml/2006/table">
            <a:tbl>
              <a:tblPr rtl="1">
                <a:tableStyleId>{5C22544A-7EE6-4342-B048-85BDC9FD1C3A}</a:tableStyleId>
              </a:tblPr>
              <a:tblGrid>
                <a:gridCol w="9605570">
                  <a:extLst>
                    <a:ext uri="{9D8B030D-6E8A-4147-A177-3AD203B41FA5}">
                      <a16:colId xmlns="" xmlns:a16="http://schemas.microsoft.com/office/drawing/2014/main" val="3054951779"/>
                    </a:ext>
                  </a:extLst>
                </a:gridCol>
                <a:gridCol w="619083">
                  <a:extLst>
                    <a:ext uri="{9D8B030D-6E8A-4147-A177-3AD203B41FA5}">
                      <a16:colId xmlns="" xmlns:a16="http://schemas.microsoft.com/office/drawing/2014/main" val="806796716"/>
                    </a:ext>
                  </a:extLst>
                </a:gridCol>
              </a:tblGrid>
              <a:tr h="722513">
                <a:tc gridSpan="2">
                  <a:txBody>
                    <a:bodyPr/>
                    <a:lstStyle/>
                    <a:p>
                      <a:pPr algn="justLow" rtl="1">
                        <a:lnSpc>
                          <a:spcPct val="107000"/>
                        </a:lnSpc>
                        <a:spcAft>
                          <a:spcPts val="0"/>
                        </a:spcAft>
                      </a:pPr>
                      <a:r>
                        <a:rPr lang="fa-IR" sz="3200" dirty="0">
                          <a:effectLst/>
                          <a:cs typeface="+mn-cs"/>
                        </a:rPr>
                        <a:t>29- </a:t>
                      </a:r>
                      <a:r>
                        <a:rPr lang="ar-SA" sz="3200" dirty="0">
                          <a:effectLst/>
                          <a:cs typeface="+mn-cs"/>
                        </a:rPr>
                        <a:t>مثبت بودن کدام یک از آزمایشات زیر با افزایش شانس درگیری کلیه درلوپوس همراهی دارد؟</a:t>
                      </a:r>
                      <a:endParaRPr lang="en-US" sz="3200" dirty="0">
                        <a:effectLst/>
                        <a:latin typeface="Times New Roman" panose="02020603050405020304" pitchFamily="18" charset="0"/>
                        <a:ea typeface="Times New Roman" panose="02020603050405020304" pitchFamily="18" charset="0"/>
                        <a:cs typeface="+mn-cs"/>
                      </a:endParaRPr>
                    </a:p>
                  </a:txBody>
                  <a:tcPr marL="68580" marR="68580" marT="0" marB="0"/>
                </a:tc>
                <a:tc hMerge="1">
                  <a:txBody>
                    <a:bodyPr/>
                    <a:lstStyle/>
                    <a:p>
                      <a:pPr rtl="1"/>
                      <a:endParaRPr lang="fa-IR"/>
                    </a:p>
                  </a:txBody>
                  <a:tcPr/>
                </a:tc>
                <a:extLst>
                  <a:ext uri="{0D108BD9-81ED-4DB2-BD59-A6C34878D82A}">
                    <a16:rowId xmlns="" xmlns:a16="http://schemas.microsoft.com/office/drawing/2014/main" val="1384800186"/>
                  </a:ext>
                </a:extLst>
              </a:tr>
              <a:tr h="737235">
                <a:tc>
                  <a:txBody>
                    <a:bodyPr/>
                    <a:lstStyle/>
                    <a:p>
                      <a:pPr algn="r" rtl="1">
                        <a:lnSpc>
                          <a:spcPct val="107000"/>
                        </a:lnSpc>
                        <a:spcAft>
                          <a:spcPts val="0"/>
                        </a:spcAft>
                      </a:pPr>
                      <a:r>
                        <a:rPr lang="en-US" sz="3200">
                          <a:effectLst/>
                          <a:cs typeface="+mn-cs"/>
                        </a:rPr>
                        <a:t>ANA</a:t>
                      </a:r>
                      <a:endParaRPr lang="en-US" sz="3200">
                        <a:effectLst/>
                        <a:latin typeface="Times New Roman" panose="02020603050405020304" pitchFamily="18" charset="0"/>
                        <a:ea typeface="Times New Roman" panose="02020603050405020304" pitchFamily="18" charset="0"/>
                        <a:cs typeface="+mn-cs"/>
                      </a:endParaRPr>
                    </a:p>
                  </a:txBody>
                  <a:tcPr marL="68580" marR="68580" marT="0" marB="0"/>
                </a:tc>
                <a:tc>
                  <a:txBody>
                    <a:bodyPr/>
                    <a:lstStyle/>
                    <a:p>
                      <a:pPr algn="r" rtl="1">
                        <a:lnSpc>
                          <a:spcPct val="107000"/>
                        </a:lnSpc>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2791435779"/>
                  </a:ext>
                </a:extLst>
              </a:tr>
              <a:tr h="737235">
                <a:tc>
                  <a:txBody>
                    <a:bodyPr/>
                    <a:lstStyle/>
                    <a:p>
                      <a:pPr algn="r" rtl="1">
                        <a:lnSpc>
                          <a:spcPct val="107000"/>
                        </a:lnSpc>
                        <a:spcAft>
                          <a:spcPts val="0"/>
                        </a:spcAft>
                      </a:pPr>
                      <a:r>
                        <a:rPr lang="en-US" sz="3200">
                          <a:effectLst/>
                          <a:cs typeface="+mn-cs"/>
                        </a:rPr>
                        <a:t>Antids DNA</a:t>
                      </a:r>
                      <a:endParaRPr lang="en-US" sz="3200">
                        <a:effectLst/>
                        <a:latin typeface="Times New Roman" panose="02020603050405020304" pitchFamily="18" charset="0"/>
                        <a:ea typeface="Times New Roman" panose="02020603050405020304" pitchFamily="18" charset="0"/>
                        <a:cs typeface="+mn-cs"/>
                      </a:endParaRPr>
                    </a:p>
                  </a:txBody>
                  <a:tcPr marL="68580" marR="68580" marT="0" marB="0"/>
                </a:tc>
                <a:tc>
                  <a:txBody>
                    <a:bodyPr/>
                    <a:lstStyle/>
                    <a:p>
                      <a:pPr algn="r" rtl="1">
                        <a:lnSpc>
                          <a:spcPct val="107000"/>
                        </a:lnSpc>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136902710"/>
                  </a:ext>
                </a:extLst>
              </a:tr>
              <a:tr h="737235">
                <a:tc>
                  <a:txBody>
                    <a:bodyPr/>
                    <a:lstStyle/>
                    <a:p>
                      <a:pPr algn="r" rtl="1">
                        <a:lnSpc>
                          <a:spcPct val="107000"/>
                        </a:lnSpc>
                        <a:spcAft>
                          <a:spcPts val="0"/>
                        </a:spcAft>
                      </a:pPr>
                      <a:r>
                        <a:rPr lang="en-US" sz="3200" dirty="0" err="1">
                          <a:effectLst/>
                          <a:cs typeface="+mn-cs"/>
                        </a:rPr>
                        <a:t>Antism</a:t>
                      </a:r>
                      <a:endParaRPr lang="en-US" sz="3200" dirty="0">
                        <a:effectLst/>
                        <a:latin typeface="Times New Roman" panose="02020603050405020304" pitchFamily="18" charset="0"/>
                        <a:ea typeface="Times New Roman" panose="02020603050405020304" pitchFamily="18" charset="0"/>
                        <a:cs typeface="+mn-cs"/>
                      </a:endParaRPr>
                    </a:p>
                  </a:txBody>
                  <a:tcPr marL="68580" marR="68580" marT="0" marB="0"/>
                </a:tc>
                <a:tc>
                  <a:txBody>
                    <a:bodyPr/>
                    <a:lstStyle/>
                    <a:p>
                      <a:pPr algn="r" rtl="1">
                        <a:lnSpc>
                          <a:spcPct val="107000"/>
                        </a:lnSpc>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2771095152"/>
                  </a:ext>
                </a:extLst>
              </a:tr>
              <a:tr h="737235">
                <a:tc>
                  <a:txBody>
                    <a:bodyPr/>
                    <a:lstStyle/>
                    <a:p>
                      <a:pPr algn="r" rtl="1">
                        <a:lnSpc>
                          <a:spcPct val="107000"/>
                        </a:lnSpc>
                        <a:spcAft>
                          <a:spcPts val="0"/>
                        </a:spcAft>
                      </a:pPr>
                      <a:r>
                        <a:rPr lang="en-US" sz="3200" dirty="0">
                          <a:effectLst/>
                          <a:cs typeface="+mn-cs"/>
                        </a:rPr>
                        <a:t>Anti Ro</a:t>
                      </a:r>
                      <a:endParaRPr lang="en-US" sz="3200" dirty="0">
                        <a:effectLst/>
                        <a:latin typeface="Times New Roman" panose="02020603050405020304" pitchFamily="18" charset="0"/>
                        <a:ea typeface="Times New Roman" panose="02020603050405020304" pitchFamily="18" charset="0"/>
                        <a:cs typeface="+mn-cs"/>
                      </a:endParaRPr>
                    </a:p>
                  </a:txBody>
                  <a:tcPr marL="68580" marR="68580" marT="0" marB="0"/>
                </a:tc>
                <a:tc>
                  <a:txBody>
                    <a:bodyPr/>
                    <a:lstStyle/>
                    <a:p>
                      <a:pPr algn="r" rtl="1">
                        <a:lnSpc>
                          <a:spcPct val="107000"/>
                        </a:lnSpc>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4023183665"/>
                  </a:ext>
                </a:extLst>
              </a:tr>
            </a:tbl>
          </a:graphicData>
        </a:graphic>
      </p:graphicFrame>
    </p:spTree>
    <p:extLst>
      <p:ext uri="{BB962C8B-B14F-4D97-AF65-F5344CB8AC3E}">
        <p14:creationId xmlns:p14="http://schemas.microsoft.com/office/powerpoint/2010/main" val="1593017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F4035107-E45D-4FE7-A2A6-8E04B0EBCD53}"/>
              </a:ext>
            </a:extLst>
          </p:cNvPr>
          <p:cNvSpPr/>
          <p:nvPr/>
        </p:nvSpPr>
        <p:spPr>
          <a:xfrm>
            <a:off x="1233055" y="1859063"/>
            <a:ext cx="9518073" cy="2554545"/>
          </a:xfrm>
          <a:prstGeom prst="rect">
            <a:avLst/>
          </a:prstGeom>
        </p:spPr>
        <p:txBody>
          <a:bodyPr wrap="square">
            <a:spAutoFit/>
          </a:bodyPr>
          <a:lstStyle/>
          <a:p>
            <a:pPr algn="r" rtl="1"/>
            <a:r>
              <a:rPr lang="fa-IR" sz="3200" dirty="0"/>
              <a:t>30- در درمان حمله حاد نقرس همه داروهای زیر موثرند به جز ....</a:t>
            </a:r>
          </a:p>
          <a:p>
            <a:pPr algn="r" rtl="1"/>
            <a:r>
              <a:rPr lang="fa-IR" sz="3200" dirty="0"/>
              <a:t>الف – ایندومتاسین</a:t>
            </a:r>
          </a:p>
          <a:p>
            <a:pPr algn="r" rtl="1"/>
            <a:r>
              <a:rPr lang="fa-IR" sz="3200" dirty="0"/>
              <a:t>ب- آلوپورینول</a:t>
            </a:r>
          </a:p>
          <a:p>
            <a:pPr algn="r" rtl="1"/>
            <a:r>
              <a:rPr lang="fa-IR" sz="3200" dirty="0"/>
              <a:t>ج- پردنیزولون</a:t>
            </a:r>
          </a:p>
          <a:p>
            <a:pPr algn="r" rtl="1"/>
            <a:r>
              <a:rPr lang="fa-IR" sz="3200" dirty="0"/>
              <a:t>د- کلشیسین</a:t>
            </a:r>
          </a:p>
        </p:txBody>
      </p:sp>
    </p:spTree>
    <p:extLst>
      <p:ext uri="{BB962C8B-B14F-4D97-AF65-F5344CB8AC3E}">
        <p14:creationId xmlns:p14="http://schemas.microsoft.com/office/powerpoint/2010/main" val="40681777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5CD05E-95F5-498A-BF14-69B25AEAC1D4}"/>
              </a:ext>
            </a:extLst>
          </p:cNvPr>
          <p:cNvSpPr>
            <a:spLocks noGrp="1"/>
          </p:cNvSpPr>
          <p:nvPr>
            <p:ph type="title"/>
          </p:nvPr>
        </p:nvSpPr>
        <p:spPr/>
        <p:txBody>
          <a:bodyPr/>
          <a:lstStyle/>
          <a:p>
            <a:pPr algn="ctr"/>
            <a:r>
              <a:rPr lang="fa-IR" dirty="0"/>
              <a:t>سوالات مسمومیت</a:t>
            </a:r>
          </a:p>
        </p:txBody>
      </p:sp>
      <p:sp>
        <p:nvSpPr>
          <p:cNvPr id="3" name="Rectangle 2">
            <a:extLst>
              <a:ext uri="{FF2B5EF4-FFF2-40B4-BE49-F238E27FC236}">
                <a16:creationId xmlns="" xmlns:a16="http://schemas.microsoft.com/office/drawing/2014/main" id="{A66C72B3-C285-4F1B-A539-7C9162671CBA}"/>
              </a:ext>
            </a:extLst>
          </p:cNvPr>
          <p:cNvSpPr/>
          <p:nvPr/>
        </p:nvSpPr>
        <p:spPr>
          <a:xfrm>
            <a:off x="1620982" y="2690336"/>
            <a:ext cx="9961418" cy="3046988"/>
          </a:xfrm>
          <a:prstGeom prst="rect">
            <a:avLst/>
          </a:prstGeom>
        </p:spPr>
        <p:txBody>
          <a:bodyPr wrap="square">
            <a:spAutoFit/>
          </a:bodyPr>
          <a:lstStyle/>
          <a:p>
            <a:pPr algn="r" rtl="1"/>
            <a:r>
              <a:rPr lang="fa-IR" sz="3200" b="1" u="sng" dirty="0"/>
              <a:t>31- گزینه غلط </a:t>
            </a:r>
            <a:r>
              <a:rPr lang="fa-IR" sz="3200" dirty="0"/>
              <a:t>در مورد داروها یا </a:t>
            </a:r>
            <a:r>
              <a:rPr lang="fa-IR" sz="3200" u="sng" dirty="0"/>
              <a:t>سموم و انتی دوتهای آنها </a:t>
            </a:r>
            <a:r>
              <a:rPr lang="fa-IR" sz="3200" dirty="0"/>
              <a:t>کدام است؟</a:t>
            </a:r>
          </a:p>
          <a:p>
            <a:pPr algn="r" rtl="1"/>
            <a:r>
              <a:rPr lang="fa-IR" sz="3200" dirty="0"/>
              <a:t> </a:t>
            </a:r>
          </a:p>
          <a:p>
            <a:pPr algn="r" rtl="1"/>
            <a:r>
              <a:rPr lang="fa-IR" sz="3200" dirty="0"/>
              <a:t>الف) مواد آنتی کولینرژیک: آتروپین</a:t>
            </a:r>
          </a:p>
          <a:p>
            <a:pPr algn="r" rtl="1"/>
            <a:r>
              <a:rPr lang="fa-IR" sz="3200" dirty="0"/>
              <a:t>ب) داروهای بنزودیازپین: فلومازنیل </a:t>
            </a:r>
          </a:p>
          <a:p>
            <a:pPr algn="r" rtl="1"/>
            <a:r>
              <a:rPr lang="fa-IR" sz="3200" dirty="0"/>
              <a:t>ج) سموم کاربامات: آتروپین</a:t>
            </a:r>
          </a:p>
          <a:p>
            <a:pPr algn="r" rtl="1"/>
            <a:r>
              <a:rPr lang="fa-IR" sz="3200" dirty="0"/>
              <a:t>د) مواد محرک مانند آمفتامین: بنزودیازپین </a:t>
            </a:r>
          </a:p>
        </p:txBody>
      </p:sp>
    </p:spTree>
    <p:extLst>
      <p:ext uri="{BB962C8B-B14F-4D97-AF65-F5344CB8AC3E}">
        <p14:creationId xmlns:p14="http://schemas.microsoft.com/office/powerpoint/2010/main" val="4100179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6337B5B-AFD2-4492-84EB-130F6CA29103}"/>
              </a:ext>
            </a:extLst>
          </p:cNvPr>
          <p:cNvSpPr/>
          <p:nvPr/>
        </p:nvSpPr>
        <p:spPr>
          <a:xfrm>
            <a:off x="1343891" y="778502"/>
            <a:ext cx="9878291" cy="3539430"/>
          </a:xfrm>
          <a:prstGeom prst="rect">
            <a:avLst/>
          </a:prstGeom>
        </p:spPr>
        <p:txBody>
          <a:bodyPr wrap="square">
            <a:spAutoFit/>
          </a:bodyPr>
          <a:lstStyle/>
          <a:p>
            <a:pPr algn="r"/>
            <a:r>
              <a:rPr lang="fa-IR" sz="3200" dirty="0"/>
              <a:t>5-  اقای 66 ساله با سابقه دیابت از ده سال قبل با پروتیین اوری در انالیز ادراری مراجعه کرده است . کدام یک از موارد زیر به ضرر نفروپاتی دیابتی است؟</a:t>
            </a:r>
          </a:p>
          <a:p>
            <a:pPr algn="r"/>
            <a:r>
              <a:rPr lang="fa-IR" sz="3200" dirty="0"/>
              <a:t>الف)وجود هماچوری                        </a:t>
            </a:r>
          </a:p>
          <a:p>
            <a:pPr algn="r"/>
            <a:r>
              <a:rPr lang="fa-IR" sz="3200" dirty="0"/>
              <a:t>ب) طول مدت دیابت </a:t>
            </a:r>
          </a:p>
          <a:p>
            <a:pPr algn="r"/>
            <a:r>
              <a:rPr lang="fa-IR" sz="3200" dirty="0"/>
              <a:t>ج) عدم وجود علایم سیستمیک به نفع همراهی بیماری دیگر</a:t>
            </a:r>
          </a:p>
          <a:p>
            <a:pPr algn="r"/>
            <a:r>
              <a:rPr lang="fa-IR" sz="3200" dirty="0"/>
              <a:t>د)همراهی رتینوپاتی</a:t>
            </a:r>
          </a:p>
        </p:txBody>
      </p:sp>
    </p:spTree>
    <p:extLst>
      <p:ext uri="{BB962C8B-B14F-4D97-AF65-F5344CB8AC3E}">
        <p14:creationId xmlns:p14="http://schemas.microsoft.com/office/powerpoint/2010/main" val="435304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960D21C-6474-49BF-AFAD-6A1AEAC85DDB}"/>
              </a:ext>
            </a:extLst>
          </p:cNvPr>
          <p:cNvSpPr/>
          <p:nvPr/>
        </p:nvSpPr>
        <p:spPr>
          <a:xfrm>
            <a:off x="879764" y="920621"/>
            <a:ext cx="10127672" cy="5016758"/>
          </a:xfrm>
          <a:prstGeom prst="rect">
            <a:avLst/>
          </a:prstGeom>
        </p:spPr>
        <p:txBody>
          <a:bodyPr wrap="square">
            <a:spAutoFit/>
          </a:bodyPr>
          <a:lstStyle/>
          <a:p>
            <a:pPr algn="r" rtl="1"/>
            <a:r>
              <a:rPr lang="fa-IR" sz="3200" dirty="0"/>
              <a:t>32- در بیماری که با مصرف </a:t>
            </a:r>
            <a:r>
              <a:rPr lang="fa-IR" sz="3200" u="sng" dirty="0"/>
              <a:t>سم ارگانوفسفره </a:t>
            </a:r>
            <a:r>
              <a:rPr lang="fa-IR" sz="3200" dirty="0"/>
              <a:t>مراجعه نموده است انتظار بروز تمام علائم یا نشانه های زیر را داریم </a:t>
            </a:r>
            <a:r>
              <a:rPr lang="fa-IR" sz="3200" u="sng" dirty="0"/>
              <a:t>بجز</a:t>
            </a:r>
            <a:r>
              <a:rPr lang="fa-IR" sz="3200" dirty="0"/>
              <a:t>: </a:t>
            </a:r>
          </a:p>
          <a:p>
            <a:pPr algn="r" rtl="1"/>
            <a:endParaRPr lang="fa-IR" sz="3200" dirty="0"/>
          </a:p>
          <a:p>
            <a:pPr algn="r" rtl="1"/>
            <a:r>
              <a:rPr lang="fa-IR" sz="3200" dirty="0"/>
              <a:t>الف) اسهال</a:t>
            </a:r>
          </a:p>
          <a:p>
            <a:pPr algn="r" rtl="1"/>
            <a:endParaRPr lang="fa-IR" sz="3200" dirty="0"/>
          </a:p>
          <a:p>
            <a:pPr algn="r" rtl="1"/>
            <a:r>
              <a:rPr lang="fa-IR" sz="3200" dirty="0"/>
              <a:t>ب) افزایش ترشح بزاق </a:t>
            </a:r>
          </a:p>
          <a:p>
            <a:pPr algn="r" rtl="1"/>
            <a:endParaRPr lang="fa-IR" sz="3200" dirty="0"/>
          </a:p>
          <a:p>
            <a:pPr algn="r" rtl="1"/>
            <a:r>
              <a:rPr lang="fa-IR" sz="3200" dirty="0"/>
              <a:t>ج) احتباس ادراری</a:t>
            </a:r>
          </a:p>
          <a:p>
            <a:pPr algn="r" rtl="1"/>
            <a:endParaRPr lang="fa-IR" sz="3200" dirty="0"/>
          </a:p>
          <a:p>
            <a:pPr algn="r" rtl="1"/>
            <a:r>
              <a:rPr lang="fa-IR" sz="3200" dirty="0"/>
              <a:t>د) برونکوره(افزایش ترشحات راه هوایی)</a:t>
            </a:r>
          </a:p>
        </p:txBody>
      </p:sp>
    </p:spTree>
    <p:extLst>
      <p:ext uri="{BB962C8B-B14F-4D97-AF65-F5344CB8AC3E}">
        <p14:creationId xmlns:p14="http://schemas.microsoft.com/office/powerpoint/2010/main" val="1275445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190301-9EA4-418D-A49A-F989D5B341F4}"/>
              </a:ext>
            </a:extLst>
          </p:cNvPr>
          <p:cNvSpPr>
            <a:spLocks noGrp="1"/>
          </p:cNvSpPr>
          <p:nvPr>
            <p:ph type="title"/>
          </p:nvPr>
        </p:nvSpPr>
        <p:spPr/>
        <p:txBody>
          <a:bodyPr/>
          <a:lstStyle/>
          <a:p>
            <a:pPr algn="ctr"/>
            <a:r>
              <a:rPr lang="fa-IR" dirty="0"/>
              <a:t>سوالات داخلی جنرال</a:t>
            </a:r>
          </a:p>
        </p:txBody>
      </p:sp>
      <p:sp>
        <p:nvSpPr>
          <p:cNvPr id="3" name="Rectangle 2">
            <a:extLst>
              <a:ext uri="{FF2B5EF4-FFF2-40B4-BE49-F238E27FC236}">
                <a16:creationId xmlns="" xmlns:a16="http://schemas.microsoft.com/office/drawing/2014/main" id="{7107D8BF-CBE9-4DC5-92D1-94710278226F}"/>
              </a:ext>
            </a:extLst>
          </p:cNvPr>
          <p:cNvSpPr/>
          <p:nvPr/>
        </p:nvSpPr>
        <p:spPr>
          <a:xfrm>
            <a:off x="838201" y="1831447"/>
            <a:ext cx="10515599" cy="4524315"/>
          </a:xfrm>
          <a:prstGeom prst="rect">
            <a:avLst/>
          </a:prstGeom>
        </p:spPr>
        <p:txBody>
          <a:bodyPr wrap="square">
            <a:spAutoFit/>
          </a:bodyPr>
          <a:lstStyle/>
          <a:p>
            <a:pPr algn="r" rtl="1"/>
            <a:r>
              <a:rPr lang="fa-IR" sz="3200" dirty="0"/>
              <a:t>33- آقای 35 ساله با شکایت لنف آدنوپاتی به شما مراجعه کرده است، در معاینه غدد لنفاوی، لنف نود یک و نیم سانتی ناحیه آگزیلاری و یک لنف نود 3 و نیم سانتی متری لترال گردن بدست میخورد.کدامیک از موارد زیر اندیکاسیون ارزیابی بیشتر  </a:t>
            </a:r>
            <a:r>
              <a:rPr lang="fa-IR" sz="3200" u="sng" dirty="0"/>
              <a:t>نیست </a:t>
            </a:r>
            <a:r>
              <a:rPr lang="fa-IR" sz="3200" dirty="0"/>
              <a:t>؟</a:t>
            </a:r>
          </a:p>
          <a:p>
            <a:pPr algn="r" rtl="1"/>
            <a:endParaRPr lang="fa-IR" sz="3200" dirty="0"/>
          </a:p>
          <a:p>
            <a:pPr algn="r" rtl="1"/>
            <a:r>
              <a:rPr lang="fa-IR" sz="3200" dirty="0"/>
              <a:t>الف  سایز ۳ و نیم سانتی متر لترال گردن</a:t>
            </a:r>
          </a:p>
          <a:p>
            <a:pPr algn="r" rtl="1"/>
            <a:r>
              <a:rPr lang="fa-IR" sz="3200" dirty="0"/>
              <a:t>ب گرافی قفسه سینه غیر طبیعی </a:t>
            </a:r>
          </a:p>
          <a:p>
            <a:pPr algn="r" rtl="1"/>
            <a:r>
              <a:rPr lang="fa-IR" sz="3200" dirty="0"/>
              <a:t>ج سایز لنف نود یک و نیم سانتی آگزیلاری</a:t>
            </a:r>
          </a:p>
          <a:p>
            <a:pPr algn="r" rtl="1"/>
            <a:r>
              <a:rPr lang="fa-IR" sz="3200" dirty="0"/>
              <a:t>د مصرف سیگار</a:t>
            </a:r>
          </a:p>
        </p:txBody>
      </p:sp>
    </p:spTree>
    <p:extLst>
      <p:ext uri="{BB962C8B-B14F-4D97-AF65-F5344CB8AC3E}">
        <p14:creationId xmlns:p14="http://schemas.microsoft.com/office/powerpoint/2010/main" val="380202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5F61D5B-4EC7-49C0-A4FD-F7ACFD26F4F9}"/>
              </a:ext>
            </a:extLst>
          </p:cNvPr>
          <p:cNvSpPr/>
          <p:nvPr/>
        </p:nvSpPr>
        <p:spPr>
          <a:xfrm>
            <a:off x="734291" y="460168"/>
            <a:ext cx="10986653" cy="5693866"/>
          </a:xfrm>
          <a:prstGeom prst="rect">
            <a:avLst/>
          </a:prstGeom>
        </p:spPr>
        <p:txBody>
          <a:bodyPr wrap="square">
            <a:spAutoFit/>
          </a:bodyPr>
          <a:lstStyle/>
          <a:p>
            <a:pPr algn="r" rtl="1"/>
            <a:r>
              <a:rPr lang="fa-IR" sz="2800" dirty="0"/>
              <a:t>34- بیمار آقای ۳۰ ساله بازاریاب بدلیل هموپتزی مراجعه کرده است. رگه های خونی واضح همراه با سرفه های پروداکتیو دفع میکند بیمار تب دار است و در سمع ریه قاعده ریه راست رال نرم و در معاينات افزایش </a:t>
            </a:r>
            <a:r>
              <a:rPr lang="en-US" sz="2800" dirty="0"/>
              <a:t>tactile </a:t>
            </a:r>
            <a:r>
              <a:rPr lang="en-US" sz="2800" dirty="0" err="1"/>
              <a:t>fermitus</a:t>
            </a:r>
            <a:r>
              <a:rPr lang="fa-IR" sz="2800" dirty="0"/>
              <a:t> دارد .سابقه مصرف سیگار منفی است. ریت قلبی ۸۰ و فشار خون۱۲۰ روی ۸۰ است در کامل ادرار کاست هیالن وجود دارد کدامیک از اقدامات زیر </a:t>
            </a:r>
            <a:r>
              <a:rPr lang="fa-IR" sz="2800" u="sng" dirty="0"/>
              <a:t>صحیح</a:t>
            </a:r>
            <a:r>
              <a:rPr lang="fa-IR" sz="2800" dirty="0"/>
              <a:t> است؟</a:t>
            </a:r>
          </a:p>
          <a:p>
            <a:pPr algn="r" rtl="1"/>
            <a:endParaRPr lang="fa-IR" sz="2800" dirty="0"/>
          </a:p>
          <a:p>
            <a:pPr algn="r" rtl="1"/>
            <a:r>
              <a:rPr lang="fa-IR" sz="2800" dirty="0"/>
              <a:t>الف با تشخیص پنومونی آنتی بیوتیک مناسب تجویز شود</a:t>
            </a:r>
          </a:p>
          <a:p>
            <a:pPr algn="r" rtl="1"/>
            <a:endParaRPr lang="fa-IR" sz="2800" dirty="0"/>
          </a:p>
          <a:p>
            <a:pPr algn="r" rtl="1"/>
            <a:r>
              <a:rPr lang="fa-IR" sz="2800" dirty="0"/>
              <a:t>ب حتمآ برای شروع درمان گرافی قفسه سینه میگیریم</a:t>
            </a:r>
          </a:p>
          <a:p>
            <a:pPr algn="r" rtl="1"/>
            <a:endParaRPr lang="fa-IR" sz="2800" dirty="0"/>
          </a:p>
          <a:p>
            <a:pPr algn="r" rtl="1"/>
            <a:r>
              <a:rPr lang="fa-IR" sz="2800" dirty="0"/>
              <a:t>ج چک سلیمان ادراری از نظر کاست گلبول قرمز ضروری است </a:t>
            </a:r>
          </a:p>
          <a:p>
            <a:pPr algn="r" rtl="1"/>
            <a:endParaRPr lang="fa-IR" sz="2800" dirty="0"/>
          </a:p>
          <a:p>
            <a:pPr algn="r" rtl="1"/>
            <a:r>
              <a:rPr lang="fa-IR" sz="2800" dirty="0"/>
              <a:t>د تستهای انعقادی و سپس سی تی اسکن قفسه صدری انجام شود</a:t>
            </a:r>
          </a:p>
        </p:txBody>
      </p:sp>
    </p:spTree>
    <p:extLst>
      <p:ext uri="{BB962C8B-B14F-4D97-AF65-F5344CB8AC3E}">
        <p14:creationId xmlns:p14="http://schemas.microsoft.com/office/powerpoint/2010/main" val="22461727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2B1B80-D946-48C0-8298-02DB1A1934B0}"/>
              </a:ext>
            </a:extLst>
          </p:cNvPr>
          <p:cNvSpPr>
            <a:spLocks noGrp="1"/>
          </p:cNvSpPr>
          <p:nvPr>
            <p:ph type="title"/>
          </p:nvPr>
        </p:nvSpPr>
        <p:spPr>
          <a:xfrm>
            <a:off x="838200" y="365125"/>
            <a:ext cx="10515600" cy="4885748"/>
          </a:xfrm>
        </p:spPr>
        <p:txBody>
          <a:bodyPr>
            <a:normAutofit fontScale="90000"/>
          </a:bodyPr>
          <a:lstStyle/>
          <a:p>
            <a:pPr algn="r" rtl="1"/>
            <a:r>
              <a:rPr lang="fa-IR" sz="3200" dirty="0">
                <a:cs typeface="+mn-cs"/>
              </a:rPr>
              <a:t>35- در مورد سرفه ناشی  از داروهای </a:t>
            </a:r>
            <a:r>
              <a:rPr lang="en-US" sz="3200" dirty="0">
                <a:cs typeface="+mn-cs"/>
              </a:rPr>
              <a:t>ACEI</a:t>
            </a:r>
            <a:r>
              <a:rPr lang="fa-IR" sz="3200" dirty="0">
                <a:cs typeface="+mn-cs"/>
              </a:rPr>
              <a:t> ، گزینه صحیح کدام است؟</a:t>
            </a:r>
            <a:br>
              <a:rPr lang="fa-IR" sz="3200" dirty="0">
                <a:cs typeface="+mn-cs"/>
              </a:rPr>
            </a:br>
            <a:r>
              <a:rPr lang="fa-IR" sz="3200" dirty="0">
                <a:cs typeface="+mn-cs"/>
              </a:rPr>
              <a:t/>
            </a:r>
            <a:br>
              <a:rPr lang="fa-IR" sz="3200" dirty="0">
                <a:cs typeface="+mn-cs"/>
              </a:rPr>
            </a:br>
            <a:r>
              <a:rPr lang="fa-IR" sz="3200" dirty="0">
                <a:cs typeface="+mn-cs"/>
              </a:rPr>
              <a:t>الف) سرفه ناشی از این داروها وابسته به دوز دارو می باشد.</a:t>
            </a:r>
            <a:br>
              <a:rPr lang="fa-IR" sz="3200" dirty="0">
                <a:cs typeface="+mn-cs"/>
              </a:rPr>
            </a:br>
            <a:r>
              <a:rPr lang="fa-IR" sz="3200" dirty="0">
                <a:cs typeface="+mn-cs"/>
              </a:rPr>
              <a:t/>
            </a:r>
            <a:br>
              <a:rPr lang="fa-IR" sz="3200" dirty="0">
                <a:cs typeface="+mn-cs"/>
              </a:rPr>
            </a:br>
            <a:r>
              <a:rPr lang="fa-IR" sz="3200" dirty="0">
                <a:cs typeface="+mn-cs"/>
              </a:rPr>
              <a:t>ب) داروهایی مثل والزارتان (</a:t>
            </a:r>
            <a:r>
              <a:rPr lang="en-US" sz="3200" dirty="0">
                <a:cs typeface="+mn-cs"/>
              </a:rPr>
              <a:t>ARB</a:t>
            </a:r>
            <a:r>
              <a:rPr lang="fa-IR" sz="3200" dirty="0">
                <a:cs typeface="+mn-cs"/>
              </a:rPr>
              <a:t>) ، جایگزین مناسبی برای این داروها نمی باشد.</a:t>
            </a:r>
            <a:br>
              <a:rPr lang="fa-IR" sz="3200" dirty="0">
                <a:cs typeface="+mn-cs"/>
              </a:rPr>
            </a:br>
            <a:r>
              <a:rPr lang="fa-IR" sz="3200" dirty="0">
                <a:cs typeface="+mn-cs"/>
              </a:rPr>
              <a:t> </a:t>
            </a:r>
            <a:br>
              <a:rPr lang="fa-IR" sz="3200" dirty="0">
                <a:cs typeface="+mn-cs"/>
              </a:rPr>
            </a:br>
            <a:r>
              <a:rPr lang="fa-IR" sz="3200" dirty="0">
                <a:cs typeface="+mn-cs"/>
              </a:rPr>
              <a:t>ج) سرفه در 50ردصد مصرف کنندگان این داروها دیده می شود.</a:t>
            </a:r>
            <a:br>
              <a:rPr lang="fa-IR" sz="3200" dirty="0">
                <a:cs typeface="+mn-cs"/>
              </a:rPr>
            </a:br>
            <a:r>
              <a:rPr lang="fa-IR" sz="3200" dirty="0">
                <a:cs typeface="+mn-cs"/>
              </a:rPr>
              <a:t/>
            </a:r>
            <a:br>
              <a:rPr lang="fa-IR" sz="3200" dirty="0">
                <a:cs typeface="+mn-cs"/>
              </a:rPr>
            </a:br>
            <a:r>
              <a:rPr lang="fa-IR" sz="3200" dirty="0">
                <a:cs typeface="+mn-cs"/>
              </a:rPr>
              <a:t>دال) تداوم سرفه بیشتر از یک ماه بعد از قطع این داروها، به ضرر تشخیص است.</a:t>
            </a:r>
          </a:p>
        </p:txBody>
      </p:sp>
    </p:spTree>
    <p:extLst>
      <p:ext uri="{BB962C8B-B14F-4D97-AF65-F5344CB8AC3E}">
        <p14:creationId xmlns:p14="http://schemas.microsoft.com/office/powerpoint/2010/main" val="4108165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0D5ECB-E13E-4BE7-8279-435CCBBC96A9}"/>
              </a:ext>
            </a:extLst>
          </p:cNvPr>
          <p:cNvSpPr>
            <a:spLocks noGrp="1"/>
          </p:cNvSpPr>
          <p:nvPr>
            <p:ph type="title"/>
          </p:nvPr>
        </p:nvSpPr>
        <p:spPr/>
        <p:txBody>
          <a:bodyPr>
            <a:normAutofit/>
          </a:bodyPr>
          <a:lstStyle/>
          <a:p>
            <a:pPr algn="ctr"/>
            <a:r>
              <a:rPr lang="fa-IR" sz="3200" dirty="0"/>
              <a:t>سوال پایانی</a:t>
            </a:r>
          </a:p>
        </p:txBody>
      </p:sp>
      <p:sp>
        <p:nvSpPr>
          <p:cNvPr id="3" name="Rectangle 2">
            <a:extLst>
              <a:ext uri="{FF2B5EF4-FFF2-40B4-BE49-F238E27FC236}">
                <a16:creationId xmlns="" xmlns:a16="http://schemas.microsoft.com/office/drawing/2014/main" id="{25319C90-786F-4882-B4C2-78541B108C01}"/>
              </a:ext>
            </a:extLst>
          </p:cNvPr>
          <p:cNvSpPr/>
          <p:nvPr/>
        </p:nvSpPr>
        <p:spPr>
          <a:xfrm>
            <a:off x="547255" y="1690688"/>
            <a:ext cx="10806545" cy="5016758"/>
          </a:xfrm>
          <a:prstGeom prst="rect">
            <a:avLst/>
          </a:prstGeom>
        </p:spPr>
        <p:txBody>
          <a:bodyPr wrap="square">
            <a:spAutoFit/>
          </a:bodyPr>
          <a:lstStyle/>
          <a:p>
            <a:pPr algn="r" rtl="1"/>
            <a:r>
              <a:rPr lang="fa-IR" sz="3200" dirty="0"/>
              <a:t>36- به نظر شما کدام گزینه جهت رسیدن به تشخیص صحیح مهمتر است؟</a:t>
            </a:r>
          </a:p>
          <a:p>
            <a:pPr algn="r" rtl="1"/>
            <a:endParaRPr lang="fa-IR" sz="3200" dirty="0"/>
          </a:p>
          <a:p>
            <a:pPr algn="r" rtl="1"/>
            <a:r>
              <a:rPr lang="fa-IR" sz="3200" dirty="0"/>
              <a:t>الف) باید اطلاعات زیادی در مورد بیماریهای مختلف داشت.</a:t>
            </a:r>
          </a:p>
          <a:p>
            <a:pPr algn="r" rtl="1"/>
            <a:endParaRPr lang="fa-IR" sz="3200" dirty="0"/>
          </a:p>
          <a:p>
            <a:pPr algn="r" rtl="1"/>
            <a:r>
              <a:rPr lang="fa-IR" sz="3200" dirty="0"/>
              <a:t>ب)به مهم ترین علامت یا نشانه بیماری اپروچ می کنیم.</a:t>
            </a:r>
          </a:p>
          <a:p>
            <a:pPr algn="r" rtl="1"/>
            <a:endParaRPr lang="fa-IR" sz="3200" dirty="0"/>
          </a:p>
          <a:p>
            <a:pPr algn="r" rtl="1"/>
            <a:r>
              <a:rPr lang="fa-IR" sz="3200" dirty="0"/>
              <a:t>ج) تشخیص افتراقی های زیادی مطرح میکنیم </a:t>
            </a:r>
          </a:p>
          <a:p>
            <a:pPr algn="r" rtl="1"/>
            <a:endParaRPr lang="fa-IR" sz="3200" dirty="0"/>
          </a:p>
          <a:p>
            <a:pPr algn="r" rtl="1"/>
            <a:r>
              <a:rPr lang="fa-IR" sz="3200" dirty="0"/>
              <a:t>د)بر اساس مجموعه ای از معاینات فیزیکی و شرح حال اپروچ به بیماری را شروع می کنیم</a:t>
            </a:r>
          </a:p>
        </p:txBody>
      </p:sp>
    </p:spTree>
    <p:extLst>
      <p:ext uri="{BB962C8B-B14F-4D97-AF65-F5344CB8AC3E}">
        <p14:creationId xmlns:p14="http://schemas.microsoft.com/office/powerpoint/2010/main" val="4150883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AF1C67ED-397A-4461-B5CE-01B1BEC99298}"/>
              </a:ext>
            </a:extLst>
          </p:cNvPr>
          <p:cNvSpPr/>
          <p:nvPr/>
        </p:nvSpPr>
        <p:spPr>
          <a:xfrm>
            <a:off x="1480457" y="674400"/>
            <a:ext cx="9390743" cy="5016758"/>
          </a:xfrm>
          <a:prstGeom prst="rect">
            <a:avLst/>
          </a:prstGeom>
        </p:spPr>
        <p:txBody>
          <a:bodyPr wrap="square">
            <a:spAutoFit/>
          </a:bodyPr>
          <a:lstStyle/>
          <a:p>
            <a:pPr algn="r"/>
            <a:r>
              <a:rPr lang="fa-IR" sz="3200" dirty="0"/>
              <a:t>6- خانم 60 ساله ای با سابقه تیروییدکتومی در 20 سال قبل .اکنون به علت هیپوکلسمی بستری شده است. در ازمایشات </a:t>
            </a:r>
          </a:p>
          <a:p>
            <a:pPr algn="r"/>
            <a:r>
              <a:rPr lang="fa-IR" sz="3200" dirty="0"/>
              <a:t>                     </a:t>
            </a:r>
            <a:r>
              <a:rPr lang="en-US" sz="3200" dirty="0" err="1"/>
              <a:t>pth</a:t>
            </a:r>
            <a:r>
              <a:rPr lang="en-US" sz="3200" dirty="0"/>
              <a:t>: 10pg/dl(15-65)                                                          P :5mg/dl(2.5 -4) </a:t>
            </a:r>
          </a:p>
          <a:p>
            <a:pPr algn="r"/>
            <a:r>
              <a:rPr lang="en-US" sz="3200" dirty="0"/>
              <a:t>                            Ca:7mg/dl(8.5-10.5)</a:t>
            </a:r>
          </a:p>
          <a:p>
            <a:pPr algn="r"/>
            <a:r>
              <a:rPr lang="fa-IR" sz="3200" dirty="0"/>
              <a:t>دارد.کدام علت زیر دلیل هیپوکلسمی این بیمار است؟</a:t>
            </a:r>
          </a:p>
          <a:p>
            <a:pPr algn="r"/>
            <a:r>
              <a:rPr lang="fa-IR" sz="3200" dirty="0"/>
              <a:t>الف).نارسایی کلیه                                      </a:t>
            </a:r>
          </a:p>
          <a:p>
            <a:pPr algn="r"/>
            <a:r>
              <a:rPr lang="fa-IR" sz="3200" dirty="0"/>
              <a:t> ب)دریافت ناکافی کلسیم</a:t>
            </a:r>
          </a:p>
          <a:p>
            <a:pPr algn="r"/>
            <a:r>
              <a:rPr lang="fa-IR" sz="3200" dirty="0"/>
              <a:t>ج)هایپوپاراتیروییدی                                           </a:t>
            </a:r>
            <a:endParaRPr lang="en-US" sz="3200" dirty="0"/>
          </a:p>
          <a:p>
            <a:pPr algn="r"/>
            <a:r>
              <a:rPr lang="fa-IR" sz="3200" dirty="0"/>
              <a:t>د)کمبود ویتامین د</a:t>
            </a:r>
          </a:p>
        </p:txBody>
      </p:sp>
    </p:spTree>
    <p:extLst>
      <p:ext uri="{BB962C8B-B14F-4D97-AF65-F5344CB8AC3E}">
        <p14:creationId xmlns:p14="http://schemas.microsoft.com/office/powerpoint/2010/main" val="2246955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B0D191B0-E15F-455F-98B7-CB5F692E631A}"/>
              </a:ext>
            </a:extLst>
          </p:cNvPr>
          <p:cNvSpPr/>
          <p:nvPr/>
        </p:nvSpPr>
        <p:spPr>
          <a:xfrm>
            <a:off x="2119746" y="1526462"/>
            <a:ext cx="7633853" cy="3539430"/>
          </a:xfrm>
          <a:prstGeom prst="rect">
            <a:avLst/>
          </a:prstGeom>
        </p:spPr>
        <p:txBody>
          <a:bodyPr wrap="square">
            <a:spAutoFit/>
          </a:bodyPr>
          <a:lstStyle/>
          <a:p>
            <a:pPr algn="r"/>
            <a:r>
              <a:rPr lang="fa-IR" sz="3200" dirty="0"/>
              <a:t>7- کدام یک از عوامل زیر مستعد کننده زخم پای دیابتی  نمیباشد؟</a:t>
            </a:r>
            <a:endParaRPr lang="en-US" sz="3200" dirty="0"/>
          </a:p>
          <a:p>
            <a:pPr algn="r"/>
            <a:endParaRPr lang="fa-IR" sz="3200" dirty="0"/>
          </a:p>
          <a:p>
            <a:pPr algn="r"/>
            <a:r>
              <a:rPr lang="fa-IR" sz="3200" dirty="0"/>
              <a:t>الف)سابقه قبلی زخم پا    </a:t>
            </a:r>
          </a:p>
          <a:p>
            <a:pPr algn="r"/>
            <a:r>
              <a:rPr lang="fa-IR" sz="3200" dirty="0"/>
              <a:t>ب)جنس مرد</a:t>
            </a:r>
          </a:p>
          <a:p>
            <a:pPr algn="r"/>
            <a:r>
              <a:rPr lang="fa-IR" sz="3200" dirty="0"/>
              <a:t>ج)سیگار</a:t>
            </a:r>
          </a:p>
          <a:p>
            <a:pPr algn="r"/>
            <a:r>
              <a:rPr lang="fa-IR" sz="3200" dirty="0"/>
              <a:t>د)فشار خون                      </a:t>
            </a:r>
          </a:p>
        </p:txBody>
      </p:sp>
    </p:spTree>
    <p:extLst>
      <p:ext uri="{BB962C8B-B14F-4D97-AF65-F5344CB8AC3E}">
        <p14:creationId xmlns:p14="http://schemas.microsoft.com/office/powerpoint/2010/main" val="169049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D34037-7812-4BE2-9D8E-920907B561DB}"/>
              </a:ext>
            </a:extLst>
          </p:cNvPr>
          <p:cNvSpPr>
            <a:spLocks noGrp="1"/>
          </p:cNvSpPr>
          <p:nvPr>
            <p:ph type="title"/>
          </p:nvPr>
        </p:nvSpPr>
        <p:spPr/>
        <p:txBody>
          <a:bodyPr/>
          <a:lstStyle/>
          <a:p>
            <a:pPr algn="ctr"/>
            <a:r>
              <a:rPr lang="fa-IR" dirty="0"/>
              <a:t>سوالات ریه</a:t>
            </a:r>
          </a:p>
        </p:txBody>
      </p:sp>
      <p:pic>
        <p:nvPicPr>
          <p:cNvPr id="3" name="Picture 2">
            <a:extLst>
              <a:ext uri="{FF2B5EF4-FFF2-40B4-BE49-F238E27FC236}">
                <a16:creationId xmlns="" xmlns:a16="http://schemas.microsoft.com/office/drawing/2014/main" id="{954F3380-486B-47AA-9B6C-84B69DFD07EB}"/>
              </a:ext>
            </a:extLst>
          </p:cNvPr>
          <p:cNvPicPr/>
          <p:nvPr/>
        </p:nvPicPr>
        <p:blipFill>
          <a:blip r:embed="rId2" cstate="print"/>
          <a:srcRect/>
          <a:stretch>
            <a:fillRect/>
          </a:stretch>
        </p:blipFill>
        <p:spPr bwMode="auto">
          <a:xfrm>
            <a:off x="650297" y="2032457"/>
            <a:ext cx="4752975" cy="3810000"/>
          </a:xfrm>
          <a:prstGeom prst="rect">
            <a:avLst/>
          </a:prstGeom>
          <a:noFill/>
          <a:ln w="9525">
            <a:noFill/>
            <a:miter lim="800000"/>
            <a:headEnd/>
            <a:tailEnd/>
          </a:ln>
        </p:spPr>
      </p:pic>
      <p:sp>
        <p:nvSpPr>
          <p:cNvPr id="4" name="Rectangle 3">
            <a:extLst>
              <a:ext uri="{FF2B5EF4-FFF2-40B4-BE49-F238E27FC236}">
                <a16:creationId xmlns="" xmlns:a16="http://schemas.microsoft.com/office/drawing/2014/main" id="{3C1E1755-8CED-4593-8CBE-861747038095}"/>
              </a:ext>
            </a:extLst>
          </p:cNvPr>
          <p:cNvSpPr/>
          <p:nvPr/>
        </p:nvSpPr>
        <p:spPr>
          <a:xfrm>
            <a:off x="5694218" y="1690688"/>
            <a:ext cx="6096000" cy="3539430"/>
          </a:xfrm>
          <a:prstGeom prst="rect">
            <a:avLst/>
          </a:prstGeom>
        </p:spPr>
        <p:txBody>
          <a:bodyPr>
            <a:spAutoFit/>
          </a:bodyPr>
          <a:lstStyle/>
          <a:p>
            <a:pPr algn="r"/>
            <a:r>
              <a:rPr lang="fa-IR" sz="2800" dirty="0"/>
              <a:t>8- اقای 40 ساله با تنگی نفس ناگهانی به اورژانس ارجاع شدهاست. در شرححال سابقه بیماری ریوی ندارد. در معاینه دیسترس تنفسی و افت فشار خون دلرد.ورید ژوگولار برجسته می باشد. گرافی روبرو از بیمار انجام شده است.</a:t>
            </a:r>
          </a:p>
          <a:p>
            <a:pPr algn="r"/>
            <a:endParaRPr lang="fa-IR" sz="2800" dirty="0"/>
          </a:p>
          <a:p>
            <a:pPr algn="r"/>
            <a:r>
              <a:rPr lang="fa-IR" sz="2800" dirty="0"/>
              <a:t>الف) تشخیص؟</a:t>
            </a:r>
          </a:p>
          <a:p>
            <a:pPr algn="r"/>
            <a:r>
              <a:rPr lang="fa-IR" sz="2800" dirty="0"/>
              <a:t>ب) اولین اقدام درمانی؟</a:t>
            </a:r>
          </a:p>
        </p:txBody>
      </p:sp>
    </p:spTree>
    <p:extLst>
      <p:ext uri="{BB962C8B-B14F-4D97-AF65-F5344CB8AC3E}">
        <p14:creationId xmlns:p14="http://schemas.microsoft.com/office/powerpoint/2010/main" val="3063712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8DD2B9-3874-4073-83B4-24795A40A588}"/>
              </a:ext>
            </a:extLst>
          </p:cNvPr>
          <p:cNvSpPr>
            <a:spLocks noGrp="1"/>
          </p:cNvSpPr>
          <p:nvPr>
            <p:ph type="title"/>
          </p:nvPr>
        </p:nvSpPr>
        <p:spPr>
          <a:xfrm>
            <a:off x="838200" y="826799"/>
            <a:ext cx="10515600" cy="5204402"/>
          </a:xfrm>
        </p:spPr>
        <p:txBody>
          <a:bodyPr>
            <a:normAutofit/>
          </a:bodyPr>
          <a:lstStyle/>
          <a:p>
            <a:pPr algn="r"/>
            <a:r>
              <a:rPr lang="fa-IR" sz="3200" dirty="0">
                <a:cs typeface="+mn-cs"/>
              </a:rPr>
              <a:t>9- بیمار اقای 65 ساله با تشدید سرفه و خلط مراجعه کرده است .سابقه مصرف طولانی مدت سیگار دارد .کدام گزینه در مورد ایشان صدق نمیکند.؟</a:t>
            </a:r>
            <a:br>
              <a:rPr lang="fa-IR" sz="3200" dirty="0">
                <a:cs typeface="+mn-cs"/>
              </a:rPr>
            </a:br>
            <a:r>
              <a:rPr lang="fa-IR" sz="3200" dirty="0">
                <a:cs typeface="+mn-cs"/>
              </a:rPr>
              <a:t> </a:t>
            </a:r>
            <a:br>
              <a:rPr lang="fa-IR" sz="3200" dirty="0">
                <a:cs typeface="+mn-cs"/>
              </a:rPr>
            </a:br>
            <a:r>
              <a:rPr lang="fa-IR" sz="3200" dirty="0">
                <a:cs typeface="+mn-cs"/>
              </a:rPr>
              <a:t>الف)الگوی اسپیرومتری ایشان می تواند نرمال باشد.</a:t>
            </a:r>
            <a:r>
              <a:rPr lang="en-US" sz="3200" dirty="0">
                <a:cs typeface="+mn-cs"/>
              </a:rPr>
              <a:t/>
            </a:r>
            <a:br>
              <a:rPr lang="en-US" sz="3200" dirty="0">
                <a:cs typeface="+mn-cs"/>
              </a:rPr>
            </a:br>
            <a:r>
              <a:rPr lang="fa-IR" sz="3200" dirty="0">
                <a:cs typeface="+mn-cs"/>
              </a:rPr>
              <a:t/>
            </a:r>
            <a:br>
              <a:rPr lang="fa-IR" sz="3200" dirty="0">
                <a:cs typeface="+mn-cs"/>
              </a:rPr>
            </a:br>
            <a:r>
              <a:rPr lang="fa-IR" sz="3200" dirty="0">
                <a:cs typeface="+mn-cs"/>
              </a:rPr>
              <a:t>ب) اولین اقدام تشخیصی در این بیمار انجام سی تی اسکن ریه می باشد. </a:t>
            </a:r>
            <a:br>
              <a:rPr lang="fa-IR" sz="3200" dirty="0">
                <a:cs typeface="+mn-cs"/>
              </a:rPr>
            </a:br>
            <a:r>
              <a:rPr lang="fa-IR" sz="3200" dirty="0">
                <a:cs typeface="+mn-cs"/>
              </a:rPr>
              <a:t/>
            </a:r>
            <a:br>
              <a:rPr lang="fa-IR" sz="3200" dirty="0">
                <a:cs typeface="+mn-cs"/>
              </a:rPr>
            </a:br>
            <a:r>
              <a:rPr lang="fa-IR" sz="3200" dirty="0">
                <a:cs typeface="+mn-cs"/>
              </a:rPr>
              <a:t>ج)در تشخیص افتراقی بیماری پنومونی یا نارسایی قلبی  مطرح است.</a:t>
            </a:r>
            <a:br>
              <a:rPr lang="fa-IR" sz="3200" dirty="0">
                <a:cs typeface="+mn-cs"/>
              </a:rPr>
            </a:br>
            <a:r>
              <a:rPr lang="fa-IR" sz="3200" dirty="0">
                <a:cs typeface="+mn-cs"/>
              </a:rPr>
              <a:t> </a:t>
            </a:r>
            <a:br>
              <a:rPr lang="fa-IR" sz="3200" dirty="0">
                <a:cs typeface="+mn-cs"/>
              </a:rPr>
            </a:br>
            <a:r>
              <a:rPr lang="fa-IR" sz="3200" dirty="0">
                <a:cs typeface="+mn-cs"/>
              </a:rPr>
              <a:t>د) بیمار در ازمایشات میتواند پلی سیتمی و لکوسیتوز داشته باشد. </a:t>
            </a:r>
            <a:r>
              <a:rPr lang="fa-IR" dirty="0"/>
              <a:t/>
            </a:r>
            <a:br>
              <a:rPr lang="fa-IR" dirty="0"/>
            </a:br>
            <a:endParaRPr lang="fa-IR" dirty="0"/>
          </a:p>
        </p:txBody>
      </p:sp>
    </p:spTree>
    <p:extLst>
      <p:ext uri="{BB962C8B-B14F-4D97-AF65-F5344CB8AC3E}">
        <p14:creationId xmlns:p14="http://schemas.microsoft.com/office/powerpoint/2010/main" val="2575807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09DBFE-B2EA-4C8D-ADF8-0C46ECA1B460}"/>
              </a:ext>
            </a:extLst>
          </p:cNvPr>
          <p:cNvSpPr>
            <a:spLocks noGrp="1"/>
          </p:cNvSpPr>
          <p:nvPr>
            <p:ph type="title"/>
          </p:nvPr>
        </p:nvSpPr>
        <p:spPr>
          <a:xfrm>
            <a:off x="838200" y="365125"/>
            <a:ext cx="10515600" cy="5356802"/>
          </a:xfrm>
        </p:spPr>
        <p:txBody>
          <a:bodyPr>
            <a:normAutofit fontScale="90000"/>
          </a:bodyPr>
          <a:lstStyle/>
          <a:p>
            <a:pPr algn="r" rtl="1"/>
            <a:r>
              <a:rPr lang="fa-IR" sz="3200" dirty="0">
                <a:cs typeface="+mn-cs"/>
              </a:rPr>
              <a:t>10- خانم 35 ساله ای با درد قفسه سینه پلورتیک که به طور ناگهانی از روز قبل شروع شده است به شما مراجعه کرده است. بیمار سابقه مشکل و بیماری خاصی در گذشته ندارد.در معاینه تاکی کارد است و تب ندارد.در سمع ریه کاهش صدای ریه چپ دارد..در ارتباط با بیماری ایشان کدام گزینه صحیح می باشد؟</a:t>
            </a:r>
            <a:br>
              <a:rPr lang="fa-IR" sz="3200" dirty="0">
                <a:cs typeface="+mn-cs"/>
              </a:rPr>
            </a:br>
            <a:r>
              <a:rPr lang="fa-IR" sz="3200" dirty="0">
                <a:cs typeface="+mn-cs"/>
              </a:rPr>
              <a:t/>
            </a:r>
            <a:br>
              <a:rPr lang="fa-IR" sz="3200" dirty="0">
                <a:cs typeface="+mn-cs"/>
              </a:rPr>
            </a:br>
            <a:r>
              <a:rPr lang="fa-IR" sz="3200" dirty="0">
                <a:cs typeface="+mn-cs"/>
              </a:rPr>
              <a:t>الف)جهت اولین اقدام تشخیصی بیمار </a:t>
            </a:r>
            <a:r>
              <a:rPr lang="en-US" sz="3200" dirty="0">
                <a:cs typeface="+mn-cs"/>
              </a:rPr>
              <a:t>CT Angiography</a:t>
            </a:r>
            <a:r>
              <a:rPr lang="fa-IR" sz="3200" dirty="0">
                <a:cs typeface="+mn-cs"/>
              </a:rPr>
              <a:t> عروق ریوی توصیه می شود.</a:t>
            </a:r>
            <a:br>
              <a:rPr lang="fa-IR" sz="3200" dirty="0">
                <a:cs typeface="+mn-cs"/>
              </a:rPr>
            </a:br>
            <a:r>
              <a:rPr lang="fa-IR" sz="3200" dirty="0">
                <a:cs typeface="+mn-cs"/>
              </a:rPr>
              <a:t>ب) عدم وجود تب رد کننده عفونت ریه است.</a:t>
            </a:r>
            <a:br>
              <a:rPr lang="fa-IR" sz="3200" dirty="0">
                <a:cs typeface="+mn-cs"/>
              </a:rPr>
            </a:br>
            <a:r>
              <a:rPr lang="fa-IR" sz="3200" dirty="0">
                <a:cs typeface="+mn-cs"/>
              </a:rPr>
              <a:t/>
            </a:r>
            <a:br>
              <a:rPr lang="fa-IR" sz="3200" dirty="0">
                <a:cs typeface="+mn-cs"/>
              </a:rPr>
            </a:br>
            <a:r>
              <a:rPr lang="fa-IR" sz="3200" dirty="0">
                <a:cs typeface="+mn-cs"/>
              </a:rPr>
              <a:t>ج)عدم وجود الگوی </a:t>
            </a:r>
            <a:r>
              <a:rPr lang="en-US" sz="3200" dirty="0">
                <a:cs typeface="+mn-cs"/>
              </a:rPr>
              <a:t>S1Q3T3 </a:t>
            </a:r>
            <a:r>
              <a:rPr lang="fa-IR" sz="3200" dirty="0">
                <a:cs typeface="+mn-cs"/>
              </a:rPr>
              <a:t>در نوار قلب بیمارنمی تواند رد کننده امبولی ریه  باشد.</a:t>
            </a:r>
            <a:br>
              <a:rPr lang="fa-IR" sz="3200" dirty="0">
                <a:cs typeface="+mn-cs"/>
              </a:rPr>
            </a:br>
            <a:r>
              <a:rPr lang="fa-IR" sz="3200" dirty="0">
                <a:cs typeface="+mn-cs"/>
              </a:rPr>
              <a:t/>
            </a:r>
            <a:br>
              <a:rPr lang="fa-IR" sz="3200" dirty="0">
                <a:cs typeface="+mn-cs"/>
              </a:rPr>
            </a:br>
            <a:r>
              <a:rPr lang="fa-IR" sz="3200" dirty="0">
                <a:cs typeface="+mn-cs"/>
              </a:rPr>
              <a:t>د)در صورت وجود پلورال افیوژن ، ماهیت مایع پلور </a:t>
            </a:r>
            <a:r>
              <a:rPr lang="en-US" sz="3200" dirty="0">
                <a:cs typeface="+mn-cs"/>
              </a:rPr>
              <a:t>Transudative </a:t>
            </a:r>
            <a:r>
              <a:rPr lang="fa-IR" sz="3200" dirty="0">
                <a:cs typeface="+mn-cs"/>
              </a:rPr>
              <a:t>است.</a:t>
            </a:r>
            <a:br>
              <a:rPr lang="fa-IR" sz="3200" dirty="0">
                <a:cs typeface="+mn-cs"/>
              </a:rPr>
            </a:br>
            <a:endParaRPr lang="fa-IR" sz="3200" dirty="0">
              <a:cs typeface="+mn-cs"/>
            </a:endParaRPr>
          </a:p>
        </p:txBody>
      </p:sp>
    </p:spTree>
    <p:extLst>
      <p:ext uri="{BB962C8B-B14F-4D97-AF65-F5344CB8AC3E}">
        <p14:creationId xmlns:p14="http://schemas.microsoft.com/office/powerpoint/2010/main" val="1024561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1FB86F4-4E71-43FC-8C79-F34FD30E3134}"/>
              </a:ext>
            </a:extLst>
          </p:cNvPr>
          <p:cNvSpPr/>
          <p:nvPr/>
        </p:nvSpPr>
        <p:spPr>
          <a:xfrm>
            <a:off x="1233055" y="1803692"/>
            <a:ext cx="9448799" cy="3539430"/>
          </a:xfrm>
          <a:prstGeom prst="rect">
            <a:avLst/>
          </a:prstGeom>
        </p:spPr>
        <p:txBody>
          <a:bodyPr wrap="square">
            <a:spAutoFit/>
          </a:bodyPr>
          <a:lstStyle/>
          <a:p>
            <a:pPr algn="r" rtl="1"/>
            <a:r>
              <a:rPr lang="fa-IR" sz="3200" dirty="0"/>
              <a:t>11- پلورال افیوژن بیمار بستری در بیمارستان </a:t>
            </a:r>
            <a:r>
              <a:rPr lang="en-US" sz="3200" dirty="0"/>
              <a:t>Tap </a:t>
            </a:r>
            <a:r>
              <a:rPr lang="fa-IR" sz="3200" dirty="0"/>
              <a:t>و مورد آنالیز قرار گرفت. جواب آزمایشات به شرح زیر می باشد:</a:t>
            </a:r>
          </a:p>
          <a:p>
            <a:pPr algn="r" rtl="1"/>
            <a:r>
              <a:rPr lang="en-US" sz="3200" dirty="0"/>
              <a:t>Protein: 5.5 (serum protein: 7)</a:t>
            </a:r>
          </a:p>
          <a:p>
            <a:pPr algn="r" rtl="1"/>
            <a:r>
              <a:rPr lang="en-US" sz="3200" dirty="0"/>
              <a:t>LDH: 490 (serum LDH: 400)   </a:t>
            </a:r>
          </a:p>
          <a:p>
            <a:pPr algn="r" rtl="1"/>
            <a:r>
              <a:rPr lang="en-US" sz="3200" dirty="0"/>
              <a:t>WBC pleural fluid: 10,000 PMN: 80%</a:t>
            </a:r>
          </a:p>
          <a:p>
            <a:pPr algn="r" rtl="1"/>
            <a:r>
              <a:rPr lang="fa-IR" sz="3200" dirty="0"/>
              <a:t>با توجه به آنالیز فوق، کدام تشخیص بیشتر مطرح می باشد</a:t>
            </a:r>
            <a:r>
              <a:rPr lang="fa-IR" sz="3200" u="sng" dirty="0"/>
              <a:t>؟ </a:t>
            </a:r>
          </a:p>
          <a:p>
            <a:pPr algn="r" rtl="1"/>
            <a:r>
              <a:rPr lang="fa-IR" sz="3200" u="sng" dirty="0"/>
              <a:t>دو مورد </a:t>
            </a:r>
            <a:r>
              <a:rPr lang="fa-IR" sz="3200" dirty="0"/>
              <a:t>ذکر کنید</a:t>
            </a:r>
          </a:p>
        </p:txBody>
      </p:sp>
    </p:spTree>
    <p:extLst>
      <p:ext uri="{BB962C8B-B14F-4D97-AF65-F5344CB8AC3E}">
        <p14:creationId xmlns:p14="http://schemas.microsoft.com/office/powerpoint/2010/main" val="2188165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1612</Words>
  <Application>Microsoft Office PowerPoint</Application>
  <PresentationFormat>Widescreen</PresentationFormat>
  <Paragraphs>213</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Office Theme</vt:lpstr>
      <vt:lpstr>بنام خدا</vt:lpstr>
      <vt:lpstr>سوالات غدد</vt:lpstr>
      <vt:lpstr>PowerPoint Presentation</vt:lpstr>
      <vt:lpstr>PowerPoint Presentation</vt:lpstr>
      <vt:lpstr>PowerPoint Presentation</vt:lpstr>
      <vt:lpstr>سوالات ریه</vt:lpstr>
      <vt:lpstr>9- بیمار اقای 65 ساله با تشدید سرفه و خلط مراجعه کرده است .سابقه مصرف طولانی مدت سیگار دارد .کدام گزینه در مورد ایشان صدق نمیکند.؟   الف)الگوی اسپیرومتری ایشان می تواند نرمال باشد.  ب) اولین اقدام تشخیصی در این بیمار انجام سی تی اسکن ریه می باشد.   ج)در تشخیص افتراقی بیماری پنومونی یا نارسایی قلبی  مطرح است.   د) بیمار در ازمایشات میتواند پلی سیتمی و لکوسیتوز داشته باشد.  </vt:lpstr>
      <vt:lpstr>10- خانم 35 ساله ای با درد قفسه سینه پلورتیک که به طور ناگهانی از روز قبل شروع شده است به شما مراجعه کرده است. بیمار سابقه مشکل و بیماری خاصی در گذشته ندارد.در معاینه تاکی کارد است و تب ندارد.در سمع ریه کاهش صدای ریه چپ دارد..در ارتباط با بیماری ایشان کدام گزینه صحیح می باشد؟  الف)جهت اولین اقدام تشخیصی بیمار CT Angiography عروق ریوی توصیه می شود. ب) عدم وجود تب رد کننده عفونت ریه است.  ج)عدم وجود الگوی S1Q3T3 در نوار قلب بیمارنمی تواند رد کننده امبولی ریه  باشد.  د)در صورت وجود پلورال افیوژن ، ماهیت مایع پلور Transudative است. </vt:lpstr>
      <vt:lpstr>PowerPoint Presentation</vt:lpstr>
      <vt:lpstr>سوالات گوارش</vt:lpstr>
      <vt:lpstr>13- کدام یک از موارد زیر جزء معیارهای شدت پانکراتیت نمی باشد ؟  الف )افزایش لیپاز       ب) افزایش کراتینین    ج) افزایش هماتوکریت      د)وجود پلورال افیوژن  </vt:lpstr>
      <vt:lpstr>PowerPoint Presentation</vt:lpstr>
      <vt:lpstr>15- خانوم 40 ساله، با خونریزی شدید وروشن از مقعد مراجعه کرده است. بدو ورود فشارخون پایین و همودینامیک ناپایدار بوده، و پساز گرفتن مایعات وریدی در حال حاضرفشار خون و همودینامیک پایدار است. پلاکت،PT PTT طبیعی است.هموگلوبین 9 دارد. اولین اقدام شما چیست؟  الف) تجویز 4 واحد FFP ب) کلونوسکوپی ج) سیگموییدوسکوپی دال) آندوسکوپی</vt:lpstr>
      <vt:lpstr>16- در کدامیک از موارد زیر سنگ صفراوی نیاز به جراحی ندارد؟  الف) خانوم 50 ساله با کیسه صفرا کلسیفیه و سنگ صفراوی یک سانتی متری  ب) خانوم 40 ساله با سنگ کیسه صفرای 2.5 سانتی متری بدون علامت  ج) خانوم 50 ساله با سنگ  کیسه صفرا 3 سانتی متری بدون علامت  دال) آقای 40 ساله با سنگ کیسه صفرا 2 سانتی متری و سابقه پانکراتیت خفیف</vt:lpstr>
      <vt:lpstr>PowerPoint Presentation</vt:lpstr>
      <vt:lpstr>سوالات هماتولوژی</vt:lpstr>
      <vt:lpstr>PowerPoint Presentation</vt:lpstr>
      <vt:lpstr>PowerPoint Presentation</vt:lpstr>
      <vt:lpstr>PowerPoint Presentation</vt:lpstr>
      <vt:lpstr>PowerPoint Presentation</vt:lpstr>
      <vt:lpstr>سوالات نفرولوژی</vt:lpstr>
      <vt:lpstr>PowerPoint Presentation</vt:lpstr>
      <vt:lpstr>PowerPoint Presentation</vt:lpstr>
      <vt:lpstr>PowerPoint Presentation</vt:lpstr>
      <vt:lpstr>PowerPoint Presentation</vt:lpstr>
      <vt:lpstr>PowerPoint Presentation</vt:lpstr>
      <vt:lpstr>سوالات روماتولوژی</vt:lpstr>
      <vt:lpstr>PowerPoint Presentation</vt:lpstr>
      <vt:lpstr>سوالات مسمومیت</vt:lpstr>
      <vt:lpstr>PowerPoint Presentation</vt:lpstr>
      <vt:lpstr>سوالات داخلی جنرال</vt:lpstr>
      <vt:lpstr>PowerPoint Presentation</vt:lpstr>
      <vt:lpstr>35- در مورد سرفه ناشی  از داروهای ACEI ، گزینه صحیح کدام است؟  الف) سرفه ناشی از این داروها وابسته به دوز دارو می باشد.  ب) داروهایی مثل والزارتان (ARB) ، جایگزین مناسبی برای این داروها نمی باشد.   ج) سرفه در 50ردصد مصرف کنندگان این داروها دیده می شود.  دال) تداوم سرفه بیشتر از یک ماه بعد از قطع این داروها، به ضرر تشخیص است.</vt:lpstr>
      <vt:lpstr>سوال پایانی</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بنام خدا</dc:title>
  <dc:creator>KASRA</dc:creator>
  <cp:lastModifiedBy>internet1</cp:lastModifiedBy>
  <cp:revision>37</cp:revision>
  <dcterms:created xsi:type="dcterms:W3CDTF">2022-06-01T16:56:50Z</dcterms:created>
  <dcterms:modified xsi:type="dcterms:W3CDTF">2022-06-27T04:46:00Z</dcterms:modified>
</cp:coreProperties>
</file>